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8" r:id="rId4"/>
    <p:sldId id="270" r:id="rId5"/>
    <p:sldId id="269" r:id="rId6"/>
    <p:sldId id="271" r:id="rId7"/>
    <p:sldId id="272" r:id="rId8"/>
    <p:sldId id="273" r:id="rId9"/>
    <p:sldId id="274" r:id="rId10"/>
    <p:sldId id="275" r:id="rId11"/>
    <p:sldId id="267" r:id="rId12"/>
  </p:sldIdLst>
  <p:sldSz cx="9144000" cy="6858000" type="screen4x3"/>
  <p:notesSz cx="6858000" cy="9144000"/>
  <p:embeddedFontLst>
    <p:embeddedFont>
      <p:font typeface="Twinkl" charset="0"/>
      <p:regular r:id="rId15"/>
      <p:bold r:id="rId16"/>
    </p:embeddedFont>
    <p:embeddedFont>
      <p:font typeface="Calibri"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B1E5"/>
    <a:srgbClr val="25B7BC"/>
    <a:srgbClr val="FFE864"/>
    <a:srgbClr val="EE73AA"/>
    <a:srgbClr val="FFE000"/>
    <a:srgbClr val="85BD33"/>
    <a:srgbClr val="EA516C"/>
    <a:srgbClr val="E6007E"/>
    <a:srgbClr val="18A0DB"/>
    <a:srgbClr val="DE1E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showGuides="1">
      <p:cViewPr varScale="1">
        <p:scale>
          <a:sx n="79" d="100"/>
          <a:sy n="79" d="100"/>
        </p:scale>
        <p:origin x="-726" y="-90"/>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pPr/>
              <a:t>18/05/2020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pPr/>
              <a:t>‹#›</a:t>
            </a:fld>
            <a:endParaRPr lang="en-GB"/>
          </a:p>
        </p:txBody>
      </p:sp>
    </p:spTree>
    <p:extLst>
      <p:ext uri="{BB962C8B-B14F-4D97-AF65-F5344CB8AC3E}">
        <p14:creationId xmlns:p14="http://schemas.microsoft.com/office/powerpoint/2010/main" xmlns=""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pPr/>
              <a:t>18/05/2020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pPr/>
              <a:t>‹#›</a:t>
            </a:fld>
            <a:endParaRPr lang="en-GB"/>
          </a:p>
        </p:txBody>
      </p:sp>
    </p:spTree>
    <p:extLst>
      <p:ext uri="{BB962C8B-B14F-4D97-AF65-F5344CB8AC3E}">
        <p14:creationId xmlns:p14="http://schemas.microsoft.com/office/powerpoint/2010/main" xmlns=""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A521341-850D-40E1-BB3D-87946DC9B06D}"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xmlns=""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AECtOFpbgV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png"/><Relationship Id="rId7" Type="http://schemas.openxmlformats.org/officeDocument/2006/relationships/slide" Target="slide5.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slide" Target="slide10.xml"/><Relationship Id="rId9"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youtube.com/watch?v=TqHQ-fg6jVo" TargetMode="Externa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youtube.com/watch?v=IbS5KHzC-Y0" TargetMode="External"/><Relationship Id="rId5" Type="http://schemas.openxmlformats.org/officeDocument/2006/relationships/image" Target="../media/image7.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youtube.com/watch?v=Tk0rj0-npTI" TargetMode="External"/><Relationship Id="rId5" Type="http://schemas.openxmlformats.org/officeDocument/2006/relationships/image" Target="../media/image7.png"/><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How Do Honeybees Make Honey?</a:t>
            </a:r>
            <a:endParaRPr lang="en-GB" sz="3600" dirty="0">
              <a:latin typeface="+mn-lt"/>
            </a:endParaRPr>
          </a:p>
        </p:txBody>
      </p:sp>
      <p:sp>
        <p:nvSpPr>
          <p:cNvPr id="5" name="Rounded Rectangle 4"/>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2237245" y="4015253"/>
            <a:ext cx="473710" cy="473710"/>
            <a:chOff x="2574925" y="4338955"/>
            <a:chExt cx="473710" cy="473710"/>
          </a:xfrm>
        </p:grpSpPr>
        <p:sp>
          <p:nvSpPr>
            <p:cNvPr id="7" name="Oval 6"/>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858919" y="4551966"/>
            <a:ext cx="3396970" cy="646331"/>
          </a:xfrm>
          <a:prstGeom prst="rect">
            <a:avLst/>
          </a:prstGeom>
        </p:spPr>
        <p:txBody>
          <a:bodyPr wrap="square">
            <a:spAutoFit/>
          </a:bodyPr>
          <a:lstStyle/>
          <a:p>
            <a:pPr algn="ctr"/>
            <a:r>
              <a:rPr lang="en-GB" dirty="0"/>
              <a:t>Watch this video to see how a honeybee makes honey</a:t>
            </a:r>
          </a:p>
        </p:txBody>
      </p:sp>
      <p:sp>
        <p:nvSpPr>
          <p:cNvPr id="11" name="Rectangle 10"/>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2" name="Rectangle 11">
            <a:hlinkClick r:id="rId3"/>
          </p:cNvPr>
          <p:cNvSpPr/>
          <p:nvPr/>
        </p:nvSpPr>
        <p:spPr>
          <a:xfrm>
            <a:off x="810997" y="3846746"/>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4" cstate="print"/>
          <a:stretch>
            <a:fillRect/>
          </a:stretch>
        </p:blipFill>
        <p:spPr>
          <a:xfrm>
            <a:off x="1079421" y="1009521"/>
            <a:ext cx="2908044" cy="2725148"/>
          </a:xfrm>
          <a:prstGeom prst="rect">
            <a:avLst/>
          </a:prstGeom>
        </p:spPr>
      </p:pic>
      <p:pic>
        <p:nvPicPr>
          <p:cNvPr id="13" name="Picture 12"/>
          <p:cNvPicPr>
            <a:picLocks noChangeAspect="1"/>
          </p:cNvPicPr>
          <p:nvPr/>
        </p:nvPicPr>
        <p:blipFill>
          <a:blip r:embed="rId5" cstate="print"/>
          <a:stretch>
            <a:fillRect/>
          </a:stretch>
        </p:blipFill>
        <p:spPr>
          <a:xfrm>
            <a:off x="5231383" y="1383944"/>
            <a:ext cx="3127519" cy="2932430"/>
          </a:xfrm>
          <a:prstGeom prst="rect">
            <a:avLst/>
          </a:prstGeom>
        </p:spPr>
      </p:pic>
      <p:pic>
        <p:nvPicPr>
          <p:cNvPr id="14" name="Picture 13"/>
          <p:cNvPicPr>
            <a:picLocks noChangeAspect="1"/>
          </p:cNvPicPr>
          <p:nvPr/>
        </p:nvPicPr>
        <p:blipFill>
          <a:blip r:embed="rId6" cstate="print"/>
          <a:stretch>
            <a:fillRect/>
          </a:stretch>
        </p:blipFill>
        <p:spPr>
          <a:xfrm>
            <a:off x="4580395" y="3805000"/>
            <a:ext cx="2145978" cy="2286198"/>
          </a:xfrm>
          <a:prstGeom prst="rect">
            <a:avLst/>
          </a:prstGeom>
        </p:spPr>
      </p:pic>
    </p:spTree>
    <p:extLst>
      <p:ext uri="{BB962C8B-B14F-4D97-AF65-F5344CB8AC3E}">
        <p14:creationId xmlns:p14="http://schemas.microsoft.com/office/powerpoint/2010/main" xmlns="" val="225746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2673242" y="2822134"/>
            <a:ext cx="1289237" cy="72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p:txBody>
          <a:bodyPr/>
          <a:lstStyle/>
          <a:p>
            <a:r>
              <a:rPr lang="en-GB" sz="3600" dirty="0">
                <a:latin typeface="+mn-lt"/>
              </a:rPr>
              <a:t>Honeybees</a:t>
            </a:r>
          </a:p>
        </p:txBody>
      </p:sp>
      <p:sp>
        <p:nvSpPr>
          <p:cNvPr id="5" name="Rectangle 4"/>
          <p:cNvSpPr/>
          <p:nvPr/>
        </p:nvSpPr>
        <p:spPr>
          <a:xfrm>
            <a:off x="755650" y="1513946"/>
            <a:ext cx="3212343" cy="553998"/>
          </a:xfrm>
          <a:prstGeom prst="rect">
            <a:avLst/>
          </a:prstGeom>
        </p:spPr>
        <p:txBody>
          <a:bodyPr wrap="square" lIns="0" tIns="0" rIns="0" bIns="0">
            <a:spAutoFit/>
          </a:bodyPr>
          <a:lstStyle/>
          <a:p>
            <a:r>
              <a:rPr lang="en-GB" dirty="0"/>
              <a:t>Click the different parts of the honeybee to learn more.</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272412" y="1268058"/>
            <a:ext cx="4546859" cy="4921617"/>
          </a:xfrm>
          <a:prstGeom prst="rect">
            <a:avLst/>
          </a:prstGeom>
        </p:spPr>
      </p:pic>
      <p:cxnSp>
        <p:nvCxnSpPr>
          <p:cNvPr id="10" name="Straight Connector 9"/>
          <p:cNvCxnSpPr/>
          <p:nvPr/>
        </p:nvCxnSpPr>
        <p:spPr>
          <a:xfrm>
            <a:off x="4963716" y="172081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547817" y="2444583"/>
            <a:ext cx="369116" cy="523220"/>
            <a:chOff x="7172587" y="2531270"/>
            <a:chExt cx="369116" cy="523220"/>
          </a:xfrm>
        </p:grpSpPr>
        <p:sp>
          <p:nvSpPr>
            <p:cNvPr id="13" name="Oval 12"/>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3</a:t>
              </a:r>
            </a:p>
          </p:txBody>
        </p:sp>
      </p:grpSp>
      <p:grpSp>
        <p:nvGrpSpPr>
          <p:cNvPr id="23" name="Group 22"/>
          <p:cNvGrpSpPr/>
          <p:nvPr/>
        </p:nvGrpSpPr>
        <p:grpSpPr>
          <a:xfrm>
            <a:off x="2410090" y="2503307"/>
            <a:ext cx="369116" cy="523220"/>
            <a:chOff x="7172587" y="2531270"/>
            <a:chExt cx="369116" cy="523220"/>
          </a:xfrm>
        </p:grpSpPr>
        <p:sp>
          <p:nvSpPr>
            <p:cNvPr id="24" name="Oval 23"/>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6</a:t>
              </a:r>
            </a:p>
          </p:txBody>
        </p:sp>
      </p:grpSp>
      <p:cxnSp>
        <p:nvCxnSpPr>
          <p:cNvPr id="29" name="Straight Connector 28"/>
          <p:cNvCxnSpPr/>
          <p:nvPr/>
        </p:nvCxnSpPr>
        <p:spPr>
          <a:xfrm flipV="1">
            <a:off x="5692140" y="2764917"/>
            <a:ext cx="857279" cy="14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82088" y="1666736"/>
            <a:ext cx="1184285" cy="658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720512" y="1383008"/>
            <a:ext cx="369116" cy="523220"/>
            <a:chOff x="7172587" y="2531270"/>
            <a:chExt cx="369116" cy="523220"/>
          </a:xfrm>
        </p:grpSpPr>
        <p:sp>
          <p:nvSpPr>
            <p:cNvPr id="17" name="Oval 16"/>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174189" y="2531270"/>
              <a:ext cx="275235" cy="523220"/>
            </a:xfrm>
            <a:prstGeom prst="rect">
              <a:avLst/>
            </a:prstGeom>
          </p:spPr>
          <p:txBody>
            <a:bodyPr wrap="square">
              <a:spAutoFit/>
            </a:bodyPr>
            <a:lstStyle/>
            <a:p>
              <a:r>
                <a:rPr lang="en-GB" sz="2800" b="1" dirty="0"/>
                <a:t>2</a:t>
              </a:r>
            </a:p>
          </p:txBody>
        </p:sp>
      </p:grpSp>
      <p:cxnSp>
        <p:nvCxnSpPr>
          <p:cNvPr id="37" name="Straight Connector 36"/>
          <p:cNvCxnSpPr/>
          <p:nvPr/>
        </p:nvCxnSpPr>
        <p:spPr>
          <a:xfrm>
            <a:off x="5163737" y="3510816"/>
            <a:ext cx="1692754" cy="353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732375" y="3566146"/>
            <a:ext cx="369116" cy="523220"/>
            <a:chOff x="7172587" y="2531270"/>
            <a:chExt cx="369116" cy="523220"/>
          </a:xfrm>
        </p:grpSpPr>
        <p:sp>
          <p:nvSpPr>
            <p:cNvPr id="20" name="Oval 19"/>
            <p:cNvSpPr/>
            <p:nvPr/>
          </p:nvSpPr>
          <p:spPr>
            <a:xfrm>
              <a:off x="7172587" y="2625754"/>
              <a:ext cx="369116" cy="369116"/>
            </a:xfrm>
            <a:prstGeom prst="ellips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174189" y="2531270"/>
              <a:ext cx="275235" cy="523220"/>
            </a:xfrm>
            <a:prstGeom prst="rect">
              <a:avLst/>
            </a:prstGeom>
          </p:spPr>
          <p:txBody>
            <a:bodyPr wrap="square">
              <a:spAutoFit/>
            </a:bodyPr>
            <a:lstStyle/>
            <a:p>
              <a:r>
                <a:rPr lang="en-GB" sz="2800" b="1" dirty="0"/>
                <a:t>4</a:t>
              </a:r>
            </a:p>
          </p:txBody>
        </p:sp>
      </p:grpSp>
      <p:cxnSp>
        <p:nvCxnSpPr>
          <p:cNvPr id="39" name="Straight Connector 38"/>
          <p:cNvCxnSpPr/>
          <p:nvPr/>
        </p:nvCxnSpPr>
        <p:spPr>
          <a:xfrm flipV="1">
            <a:off x="2245105" y="4365694"/>
            <a:ext cx="953268" cy="9801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029228" y="5084270"/>
            <a:ext cx="369116" cy="523220"/>
            <a:chOff x="7172587" y="2531270"/>
            <a:chExt cx="369116" cy="523220"/>
          </a:xfrm>
        </p:grpSpPr>
        <p:sp>
          <p:nvSpPr>
            <p:cNvPr id="27" name="Oval 26"/>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174189" y="2531270"/>
              <a:ext cx="275235" cy="523220"/>
            </a:xfrm>
            <a:prstGeom prst="rect">
              <a:avLst/>
            </a:prstGeom>
          </p:spPr>
          <p:txBody>
            <a:bodyPr wrap="square">
              <a:spAutoFit/>
            </a:bodyPr>
            <a:lstStyle/>
            <a:p>
              <a:r>
                <a:rPr lang="en-GB" sz="2800" b="1" dirty="0"/>
                <a:t>5</a:t>
              </a:r>
            </a:p>
          </p:txBody>
        </p:sp>
      </p:grpSp>
      <p:grpSp>
        <p:nvGrpSpPr>
          <p:cNvPr id="8" name="Group 7"/>
          <p:cNvGrpSpPr/>
          <p:nvPr/>
        </p:nvGrpSpPr>
        <p:grpSpPr>
          <a:xfrm>
            <a:off x="4670101" y="1413488"/>
            <a:ext cx="369116" cy="523220"/>
            <a:chOff x="7172587" y="2548048"/>
            <a:chExt cx="369116" cy="523220"/>
          </a:xfrm>
        </p:grpSpPr>
        <p:sp>
          <p:nvSpPr>
            <p:cNvPr id="6" name="Oval 5"/>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190967" y="2548048"/>
              <a:ext cx="275235" cy="523220"/>
            </a:xfrm>
            <a:prstGeom prst="rect">
              <a:avLst/>
            </a:prstGeom>
          </p:spPr>
          <p:txBody>
            <a:bodyPr wrap="square">
              <a:spAutoFit/>
            </a:bodyPr>
            <a:lstStyle/>
            <a:p>
              <a:r>
                <a:rPr lang="en-GB" sz="2800" b="1" dirty="0"/>
                <a:t>1</a:t>
              </a:r>
            </a:p>
          </p:txBody>
        </p:sp>
      </p:grpSp>
      <p:sp>
        <p:nvSpPr>
          <p:cNvPr id="54" name="Rounded Rectangle 53"/>
          <p:cNvSpPr/>
          <p:nvPr/>
        </p:nvSpPr>
        <p:spPr>
          <a:xfrm>
            <a:off x="7121245" y="5599549"/>
            <a:ext cx="126619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179733" y="5580846"/>
            <a:ext cx="1204176" cy="369332"/>
          </a:xfrm>
          <a:prstGeom prst="rect">
            <a:avLst/>
          </a:prstGeom>
        </p:spPr>
        <p:txBody>
          <a:bodyPr wrap="none">
            <a:spAutoFit/>
          </a:bodyPr>
          <a:lstStyle/>
          <a:p>
            <a:r>
              <a:rPr lang="en-GB" dirty="0"/>
              <a:t>Next slide</a:t>
            </a:r>
          </a:p>
        </p:txBody>
      </p:sp>
      <p:sp>
        <p:nvSpPr>
          <p:cNvPr id="57" name="Rectangle 56">
            <a:hlinkClick r:id="rId4" action="ppaction://hlinksldjump"/>
          </p:cNvPr>
          <p:cNvSpPr/>
          <p:nvPr/>
        </p:nvSpPr>
        <p:spPr>
          <a:xfrm>
            <a:off x="6997349" y="5547870"/>
            <a:ext cx="1506571"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4" name="Straight Connector 63"/>
          <p:cNvCxnSpPr>
            <a:stCxn id="62" idx="3"/>
          </p:cNvCxnSpPr>
          <p:nvPr/>
        </p:nvCxnSpPr>
        <p:spPr>
          <a:xfrm flipV="1">
            <a:off x="3062026" y="5547871"/>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785189" y="5622527"/>
            <a:ext cx="369116" cy="523220"/>
            <a:chOff x="7172587" y="2531270"/>
            <a:chExt cx="369116" cy="523220"/>
          </a:xfrm>
        </p:grpSpPr>
        <p:sp>
          <p:nvSpPr>
            <p:cNvPr id="61" name="Oval 60"/>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174189" y="2531270"/>
              <a:ext cx="275235" cy="523220"/>
            </a:xfrm>
            <a:prstGeom prst="rect">
              <a:avLst/>
            </a:prstGeom>
          </p:spPr>
          <p:txBody>
            <a:bodyPr wrap="square">
              <a:spAutoFit/>
            </a:bodyPr>
            <a:lstStyle/>
            <a:p>
              <a:r>
                <a:rPr lang="en-GB" sz="2800" b="1" dirty="0"/>
                <a:t>7</a:t>
              </a:r>
            </a:p>
          </p:txBody>
        </p:sp>
      </p:grpSp>
      <p:sp>
        <p:nvSpPr>
          <p:cNvPr id="69" name="Oval 68">
            <a:hlinkClick r:id="rId5" action="ppaction://hlinksldjump"/>
          </p:cNvPr>
          <p:cNvSpPr/>
          <p:nvPr/>
        </p:nvSpPr>
        <p:spPr>
          <a:xfrm>
            <a:off x="4667190" y="1457803"/>
            <a:ext cx="408494" cy="4084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hlinkClick r:id="rId6" action="ppaction://hlinksldjump"/>
          </p:cNvPr>
          <p:cNvSpPr/>
          <p:nvPr/>
        </p:nvSpPr>
        <p:spPr>
          <a:xfrm>
            <a:off x="6711367" y="1448891"/>
            <a:ext cx="411817" cy="4118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hlinkClick r:id="rId7" action="ppaction://hlinksldjump"/>
          </p:cNvPr>
          <p:cNvSpPr/>
          <p:nvPr/>
        </p:nvSpPr>
        <p:spPr>
          <a:xfrm>
            <a:off x="6518938" y="2506921"/>
            <a:ext cx="426874" cy="4268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hlinkClick r:id="rId8" action="ppaction://hlinksldjump"/>
          </p:cNvPr>
          <p:cNvSpPr/>
          <p:nvPr/>
        </p:nvSpPr>
        <p:spPr>
          <a:xfrm>
            <a:off x="6712931" y="3646530"/>
            <a:ext cx="408314" cy="4083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hlinkClick r:id="rId9" action="ppaction://hlinksldjump"/>
          </p:cNvPr>
          <p:cNvSpPr/>
          <p:nvPr/>
        </p:nvSpPr>
        <p:spPr>
          <a:xfrm>
            <a:off x="1978032" y="5121140"/>
            <a:ext cx="459706" cy="4597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hlinkClick r:id="rId10" action="ppaction://hlinksldjump"/>
          </p:cNvPr>
          <p:cNvSpPr/>
          <p:nvPr/>
        </p:nvSpPr>
        <p:spPr>
          <a:xfrm>
            <a:off x="2377767" y="2547294"/>
            <a:ext cx="411532" cy="411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11" action="ppaction://hlinksldjump"/>
          </p:cNvPr>
          <p:cNvSpPr/>
          <p:nvPr/>
        </p:nvSpPr>
        <p:spPr>
          <a:xfrm>
            <a:off x="2757182" y="5674975"/>
            <a:ext cx="415717" cy="4157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286237210"/>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nodePh="1">
                                  <p:stCondLst>
                                    <p:cond delay="0"/>
                                  </p:stCondLst>
                                  <p:endCondLst>
                                    <p:cond evt="begin" delay="0">
                                      <p:tn val="66"/>
                                    </p:cond>
                                  </p:end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nodePh="1">
                                  <p:stCondLst>
                                    <p:cond delay="0"/>
                                  </p:stCondLst>
                                  <p:endCondLst>
                                    <p:cond evt="begin" delay="0">
                                      <p:tn val="69"/>
                                    </p:cond>
                                  </p:end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 grpId="0" animBg="1"/>
      <p:bldP spid="55" grpId="0"/>
      <p:bldP spid="57" grpId="0"/>
      <p:bldP spid="69" grpId="0"/>
      <p:bldP spid="70" grpId="0"/>
      <p:bldP spid="71" grpId="0"/>
      <p:bldP spid="72" grpId="0"/>
      <p:bldP spid="73" grpId="0"/>
      <p:bldP spid="74"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latin typeface="Twinkl" pitchFamily="50" charset="0"/>
              </a:rPr>
              <a:t>The Honeybee’s Antennae</a:t>
            </a:r>
            <a:endParaRPr lang="en-GB" sz="3600" dirty="0">
              <a:latin typeface="+mn-lt"/>
            </a:endParaRPr>
          </a:p>
        </p:txBody>
      </p:sp>
      <p:sp>
        <p:nvSpPr>
          <p:cNvPr id="4" name="Rectangle 3"/>
          <p:cNvSpPr/>
          <p:nvPr/>
        </p:nvSpPr>
        <p:spPr>
          <a:xfrm>
            <a:off x="755650" y="1568809"/>
            <a:ext cx="4572000" cy="1477328"/>
          </a:xfrm>
          <a:prstGeom prst="rect">
            <a:avLst/>
          </a:prstGeom>
        </p:spPr>
        <p:txBody>
          <a:bodyPr>
            <a:spAutoFit/>
          </a:bodyPr>
          <a:lstStyle/>
          <a:p>
            <a:r>
              <a:rPr lang="en-GB" dirty="0"/>
              <a:t>A honeybee has two antennae which are bent. They are very sensitive and con pick up the flow of air and temperature which helps the honeybee land safely. They can also taste and smell with the antennae.</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3" cstate="print"/>
          <a:stretch>
            <a:fillRect/>
          </a:stretch>
        </p:blipFill>
        <p:spPr>
          <a:xfrm>
            <a:off x="7476392" y="5083323"/>
            <a:ext cx="1127858" cy="1225402"/>
          </a:xfrm>
          <a:prstGeom prst="rect">
            <a:avLst/>
          </a:prstGeom>
        </p:spPr>
      </p:pic>
      <p:grpSp>
        <p:nvGrpSpPr>
          <p:cNvPr id="13" name="Group 12"/>
          <p:cNvGrpSpPr/>
          <p:nvPr/>
        </p:nvGrpSpPr>
        <p:grpSpPr>
          <a:xfrm>
            <a:off x="2237245" y="4015253"/>
            <a:ext cx="473710" cy="473710"/>
            <a:chOff x="2574925" y="4338955"/>
            <a:chExt cx="473710" cy="473710"/>
          </a:xfrm>
        </p:grpSpPr>
        <p:sp>
          <p:nvSpPr>
            <p:cNvPr id="10" name="Oval 9"/>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learn more about a honeybee’s antennae.</a:t>
            </a:r>
          </a:p>
        </p:txBody>
      </p:sp>
      <p:sp>
        <p:nvSpPr>
          <p:cNvPr id="18" name="Rectangle 17"/>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26" name="Rectangle 25">
            <a:hlinkClick r:id="rId4"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5"/>
          </p:cNvPr>
          <p:cNvSpPr/>
          <p:nvPr/>
        </p:nvSpPr>
        <p:spPr>
          <a:xfrm>
            <a:off x="800117" y="3832490"/>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6" cstate="print"/>
          <a:stretch>
            <a:fillRect/>
          </a:stretch>
        </p:blipFill>
        <p:spPr>
          <a:xfrm>
            <a:off x="4595782" y="1580724"/>
            <a:ext cx="3444539" cy="3731075"/>
          </a:xfrm>
          <a:prstGeom prst="rect">
            <a:avLst/>
          </a:prstGeom>
        </p:spPr>
      </p:pic>
      <p:cxnSp>
        <p:nvCxnSpPr>
          <p:cNvPr id="30" name="Straight Connector 29"/>
          <p:cNvCxnSpPr/>
          <p:nvPr/>
        </p:nvCxnSpPr>
        <p:spPr>
          <a:xfrm>
            <a:off x="6505804" y="169848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212189" y="1391158"/>
            <a:ext cx="369116" cy="523220"/>
            <a:chOff x="7172587" y="2548048"/>
            <a:chExt cx="369116" cy="523220"/>
          </a:xfrm>
        </p:grpSpPr>
        <p:sp>
          <p:nvSpPr>
            <p:cNvPr id="32" name="Oval 31"/>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190967" y="2548048"/>
              <a:ext cx="275235" cy="523220"/>
            </a:xfrm>
            <a:prstGeom prst="rect">
              <a:avLst/>
            </a:prstGeom>
          </p:spPr>
          <p:txBody>
            <a:bodyPr wrap="square">
              <a:spAutoFit/>
            </a:bodyPr>
            <a:lstStyle/>
            <a:p>
              <a:r>
                <a:rPr lang="en-GB" sz="2800" b="1" dirty="0"/>
                <a:t>1</a:t>
              </a:r>
            </a:p>
          </p:txBody>
        </p:sp>
      </p:grpSp>
    </p:spTree>
    <p:extLst>
      <p:ext uri="{BB962C8B-B14F-4D97-AF65-F5344CB8AC3E}">
        <p14:creationId xmlns:p14="http://schemas.microsoft.com/office/powerpoint/2010/main" xmlns="" val="2006066934"/>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4" grpId="0"/>
      <p:bldP spid="6" grpId="0"/>
      <p:bldP spid="14" grpId="0"/>
      <p:bldP spid="1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Mandible</a:t>
            </a:r>
            <a:endParaRPr lang="en-GB" sz="3600" dirty="0">
              <a:latin typeface="+mn-lt"/>
            </a:endParaRPr>
          </a:p>
        </p:txBody>
      </p:sp>
      <p:sp>
        <p:nvSpPr>
          <p:cNvPr id="4" name="Rectangle 3"/>
          <p:cNvSpPr/>
          <p:nvPr/>
        </p:nvSpPr>
        <p:spPr>
          <a:xfrm>
            <a:off x="755650" y="1469749"/>
            <a:ext cx="3816350" cy="2308324"/>
          </a:xfrm>
          <a:prstGeom prst="rect">
            <a:avLst/>
          </a:prstGeom>
        </p:spPr>
        <p:txBody>
          <a:bodyPr wrap="square">
            <a:spAutoFit/>
          </a:bodyPr>
          <a:lstStyle/>
          <a:p>
            <a:r>
              <a:rPr lang="en-GB" dirty="0"/>
              <a:t>The honeybee’s mouth parts are called the mandible. </a:t>
            </a:r>
          </a:p>
          <a:p>
            <a:r>
              <a:rPr lang="en-GB" dirty="0"/>
              <a:t>The honeybee’s mandibles are too small to bite human skin but they can be quite dangerous for other insects that try to invade the hive. They use their mandibles to drink and eat. </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3" cstate="print"/>
          <a:stretch>
            <a:fillRect/>
          </a:stretch>
        </p:blipFill>
        <p:spPr>
          <a:xfrm>
            <a:off x="7476392" y="5083323"/>
            <a:ext cx="1127858" cy="1225402"/>
          </a:xfrm>
          <a:prstGeom prst="rect">
            <a:avLst/>
          </a:prstGeom>
        </p:spPr>
      </p:pic>
      <p:sp>
        <p:nvSpPr>
          <p:cNvPr id="26" name="Rectangle 25">
            <a:hlinkClick r:id="rId4"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5" cstate="print"/>
          <a:stretch>
            <a:fillRect/>
          </a:stretch>
        </p:blipFill>
        <p:spPr>
          <a:xfrm>
            <a:off x="4595782" y="1580724"/>
            <a:ext cx="3444539" cy="3731075"/>
          </a:xfrm>
          <a:prstGeom prst="rect">
            <a:avLst/>
          </a:prstGeom>
        </p:spPr>
      </p:pic>
      <p:cxnSp>
        <p:nvCxnSpPr>
          <p:cNvPr id="11" name="Straight Connector 10"/>
          <p:cNvCxnSpPr/>
          <p:nvPr/>
        </p:nvCxnSpPr>
        <p:spPr>
          <a:xfrm flipV="1">
            <a:off x="7290033" y="1872171"/>
            <a:ext cx="846830" cy="527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940668" y="1580053"/>
            <a:ext cx="369116" cy="523220"/>
            <a:chOff x="7172587" y="2531270"/>
            <a:chExt cx="369116" cy="523220"/>
          </a:xfrm>
        </p:grpSpPr>
        <p:sp>
          <p:nvSpPr>
            <p:cNvPr id="13" name="Oval 12"/>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2</a:t>
              </a:r>
            </a:p>
          </p:txBody>
        </p:sp>
      </p:grpSp>
    </p:spTree>
    <p:extLst>
      <p:ext uri="{BB962C8B-B14F-4D97-AF65-F5344CB8AC3E}">
        <p14:creationId xmlns:p14="http://schemas.microsoft.com/office/powerpoint/2010/main" xmlns="" val="4209991132"/>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Eye Of The Honeybee</a:t>
            </a:r>
            <a:endParaRPr lang="en-GB" sz="3600" dirty="0">
              <a:latin typeface="+mn-lt"/>
            </a:endParaRPr>
          </a:p>
        </p:txBody>
      </p:sp>
      <p:sp>
        <p:nvSpPr>
          <p:cNvPr id="4" name="Rectangle 3"/>
          <p:cNvSpPr/>
          <p:nvPr/>
        </p:nvSpPr>
        <p:spPr>
          <a:xfrm>
            <a:off x="755650" y="1469749"/>
            <a:ext cx="3816350" cy="4524315"/>
          </a:xfrm>
          <a:prstGeom prst="rect">
            <a:avLst/>
          </a:prstGeom>
        </p:spPr>
        <p:txBody>
          <a:bodyPr wrap="square">
            <a:spAutoFit/>
          </a:bodyPr>
          <a:lstStyle/>
          <a:p>
            <a:r>
              <a:rPr lang="en-GB" dirty="0"/>
              <a:t>A honeybee has five eyes. It has two large eyes that are made up of many tiny lenses. We call these large eyes compound eyes. These eyes allow the bee to see movement very well. Honeybees do not see the same colours as we do. They can see ultraviolet light which is impossible for us to see but they can’t see red.</a:t>
            </a:r>
          </a:p>
          <a:p>
            <a:endParaRPr lang="en-GB" dirty="0"/>
          </a:p>
          <a:p>
            <a:r>
              <a:rPr lang="en-GB" dirty="0"/>
              <a:t>A honeybee has three other eyes called ocelli. They are in a triangle shape on the bee’s head. They can’t see images but they can see light and dark.</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3" cstate="print"/>
          <a:stretch>
            <a:fillRect/>
          </a:stretch>
        </p:blipFill>
        <p:spPr>
          <a:xfrm>
            <a:off x="7476392" y="5083323"/>
            <a:ext cx="1127858" cy="1225402"/>
          </a:xfrm>
          <a:prstGeom prst="rect">
            <a:avLst/>
          </a:prstGeom>
        </p:spPr>
      </p:pic>
      <p:sp>
        <p:nvSpPr>
          <p:cNvPr id="26" name="Rectangle 25">
            <a:hlinkClick r:id="rId4"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5" cstate="print"/>
          <a:stretch>
            <a:fillRect/>
          </a:stretch>
        </p:blipFill>
        <p:spPr>
          <a:xfrm>
            <a:off x="4595782" y="1580724"/>
            <a:ext cx="3444539" cy="3731075"/>
          </a:xfrm>
          <a:prstGeom prst="rect">
            <a:avLst/>
          </a:prstGeom>
        </p:spPr>
      </p:pic>
      <p:cxnSp>
        <p:nvCxnSpPr>
          <p:cNvPr id="24" name="Straight Connector 23"/>
          <p:cNvCxnSpPr/>
          <p:nvPr/>
        </p:nvCxnSpPr>
        <p:spPr>
          <a:xfrm flipH="1" flipV="1">
            <a:off x="6203388" y="1633530"/>
            <a:ext cx="612049" cy="768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995048" y="1332040"/>
            <a:ext cx="369116" cy="523220"/>
            <a:chOff x="7172587" y="2531270"/>
            <a:chExt cx="369116" cy="523220"/>
          </a:xfrm>
        </p:grpSpPr>
        <p:sp>
          <p:nvSpPr>
            <p:cNvPr id="22" name="Oval 21"/>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174189" y="2531270"/>
              <a:ext cx="275235" cy="523220"/>
            </a:xfrm>
            <a:prstGeom prst="rect">
              <a:avLst/>
            </a:prstGeom>
          </p:spPr>
          <p:txBody>
            <a:bodyPr wrap="square">
              <a:spAutoFit/>
            </a:bodyPr>
            <a:lstStyle/>
            <a:p>
              <a:r>
                <a:rPr lang="en-GB" sz="2800" b="1" dirty="0"/>
                <a:t>3</a:t>
              </a:r>
            </a:p>
          </p:txBody>
        </p:sp>
      </p:grpSp>
    </p:spTree>
    <p:extLst>
      <p:ext uri="{BB962C8B-B14F-4D97-AF65-F5344CB8AC3E}">
        <p14:creationId xmlns:p14="http://schemas.microsoft.com/office/powerpoint/2010/main" xmlns="" val="59005820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Body Parts</a:t>
            </a:r>
            <a:endParaRPr lang="en-GB" sz="3600" dirty="0">
              <a:latin typeface="+mn-lt"/>
            </a:endParaRPr>
          </a:p>
        </p:txBody>
      </p:sp>
      <p:sp>
        <p:nvSpPr>
          <p:cNvPr id="4" name="Rectangle 3"/>
          <p:cNvSpPr/>
          <p:nvPr/>
        </p:nvSpPr>
        <p:spPr>
          <a:xfrm>
            <a:off x="755650" y="1469749"/>
            <a:ext cx="3396900" cy="923330"/>
          </a:xfrm>
          <a:prstGeom prst="rect">
            <a:avLst/>
          </a:prstGeom>
        </p:spPr>
        <p:txBody>
          <a:bodyPr wrap="square">
            <a:spAutoFit/>
          </a:bodyPr>
          <a:lstStyle/>
          <a:p>
            <a:r>
              <a:rPr lang="en-GB" dirty="0"/>
              <a:t>The honeybee has three different body sections: the head, thorax and abdomen.</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3" cstate="print"/>
          <a:stretch>
            <a:fillRect/>
          </a:stretch>
        </p:blipFill>
        <p:spPr>
          <a:xfrm>
            <a:off x="7476392" y="5083323"/>
            <a:ext cx="1127858" cy="1225402"/>
          </a:xfrm>
          <a:prstGeom prst="rect">
            <a:avLst/>
          </a:prstGeom>
        </p:spPr>
      </p:pic>
      <p:sp>
        <p:nvSpPr>
          <p:cNvPr id="26" name="Rectangle 25">
            <a:hlinkClick r:id="rId4"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5" cstate="print"/>
          <a:stretch>
            <a:fillRect/>
          </a:stretch>
        </p:blipFill>
        <p:spPr>
          <a:xfrm>
            <a:off x="4595782" y="1580724"/>
            <a:ext cx="3444539" cy="3731075"/>
          </a:xfrm>
          <a:prstGeom prst="rect">
            <a:avLst/>
          </a:prstGeom>
        </p:spPr>
      </p:pic>
      <p:sp>
        <p:nvSpPr>
          <p:cNvPr id="2" name="Rectangle 1"/>
          <p:cNvSpPr/>
          <p:nvPr/>
        </p:nvSpPr>
        <p:spPr>
          <a:xfrm>
            <a:off x="5878649" y="1469749"/>
            <a:ext cx="675185" cy="369332"/>
          </a:xfrm>
          <a:prstGeom prst="rect">
            <a:avLst/>
          </a:prstGeom>
        </p:spPr>
        <p:txBody>
          <a:bodyPr wrap="none">
            <a:spAutoFit/>
          </a:bodyPr>
          <a:lstStyle/>
          <a:p>
            <a:r>
              <a:rPr lang="en-GB" dirty="0"/>
              <a:t>head</a:t>
            </a:r>
          </a:p>
        </p:txBody>
      </p:sp>
      <p:sp>
        <p:nvSpPr>
          <p:cNvPr id="15" name="Rectangle 14"/>
          <p:cNvSpPr/>
          <p:nvPr/>
        </p:nvSpPr>
        <p:spPr>
          <a:xfrm>
            <a:off x="3933233" y="2522784"/>
            <a:ext cx="848309" cy="369332"/>
          </a:xfrm>
          <a:prstGeom prst="rect">
            <a:avLst/>
          </a:prstGeom>
        </p:spPr>
        <p:txBody>
          <a:bodyPr wrap="none">
            <a:spAutoFit/>
          </a:bodyPr>
          <a:lstStyle/>
          <a:p>
            <a:r>
              <a:rPr lang="en-GB" dirty="0"/>
              <a:t>thorax</a:t>
            </a:r>
          </a:p>
        </p:txBody>
      </p:sp>
      <p:sp>
        <p:nvSpPr>
          <p:cNvPr id="16" name="Rectangle 15"/>
          <p:cNvSpPr/>
          <p:nvPr/>
        </p:nvSpPr>
        <p:spPr>
          <a:xfrm>
            <a:off x="3577414" y="4498380"/>
            <a:ext cx="1112805" cy="369332"/>
          </a:xfrm>
          <a:prstGeom prst="rect">
            <a:avLst/>
          </a:prstGeom>
        </p:spPr>
        <p:txBody>
          <a:bodyPr wrap="none">
            <a:spAutoFit/>
          </a:bodyPr>
          <a:lstStyle/>
          <a:p>
            <a:r>
              <a:rPr lang="en-GB" dirty="0"/>
              <a:t>abdomen</a:t>
            </a:r>
          </a:p>
        </p:txBody>
      </p:sp>
      <p:cxnSp>
        <p:nvCxnSpPr>
          <p:cNvPr id="7" name="Straight Connector 6"/>
          <p:cNvCxnSpPr/>
          <p:nvPr/>
        </p:nvCxnSpPr>
        <p:spPr>
          <a:xfrm>
            <a:off x="6279783" y="1780518"/>
            <a:ext cx="450218" cy="483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01979" y="2755968"/>
            <a:ext cx="1619171" cy="388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31853" y="4319637"/>
            <a:ext cx="1915941" cy="2166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8780215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nodePh="1">
                                  <p:stCondLst>
                                    <p:cond delay="0"/>
                                  </p:stCondLst>
                                  <p:endCondLst>
                                    <p:cond evt="begin" delay="0">
                                      <p:tn val="40"/>
                                    </p:cond>
                                  </p:end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Wings</a:t>
            </a:r>
            <a:endParaRPr lang="en-GB" sz="3600" dirty="0">
              <a:latin typeface="+mn-lt"/>
            </a:endParaRPr>
          </a:p>
        </p:txBody>
      </p:sp>
      <p:sp>
        <p:nvSpPr>
          <p:cNvPr id="4" name="Rectangle 3"/>
          <p:cNvSpPr/>
          <p:nvPr/>
        </p:nvSpPr>
        <p:spPr>
          <a:xfrm>
            <a:off x="755650" y="1469749"/>
            <a:ext cx="3816350" cy="2031325"/>
          </a:xfrm>
          <a:prstGeom prst="rect">
            <a:avLst/>
          </a:prstGeom>
        </p:spPr>
        <p:txBody>
          <a:bodyPr wrap="square">
            <a:spAutoFit/>
          </a:bodyPr>
          <a:lstStyle/>
          <a:p>
            <a:r>
              <a:rPr lang="en-GB" dirty="0"/>
              <a:t>The honeybee has two pairs of transparent wings that are attached to it’s thorax. Honeybee’s flap their wings very fast, it is almost impossible to see the wings flapping while the bee hovers or flies.</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3" cstate="print"/>
          <a:stretch>
            <a:fillRect/>
          </a:stretch>
        </p:blipFill>
        <p:spPr>
          <a:xfrm>
            <a:off x="7476392" y="5083323"/>
            <a:ext cx="1127858" cy="1225402"/>
          </a:xfrm>
          <a:prstGeom prst="rect">
            <a:avLst/>
          </a:prstGeom>
        </p:spPr>
      </p:pic>
      <p:sp>
        <p:nvSpPr>
          <p:cNvPr id="26" name="Rectangle 25">
            <a:hlinkClick r:id="rId4"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5" cstate="print"/>
          <a:stretch>
            <a:fillRect/>
          </a:stretch>
        </p:blipFill>
        <p:spPr>
          <a:xfrm>
            <a:off x="4595782" y="1580724"/>
            <a:ext cx="3444539" cy="3731075"/>
          </a:xfrm>
          <a:prstGeom prst="rect">
            <a:avLst/>
          </a:prstGeom>
        </p:spPr>
      </p:pic>
      <p:sp>
        <p:nvSpPr>
          <p:cNvPr id="10" name="Rounded Rectangle 9"/>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237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see a honeybee flying in slow motion</a:t>
            </a:r>
          </a:p>
        </p:txBody>
      </p:sp>
      <p:sp>
        <p:nvSpPr>
          <p:cNvPr id="15" name="Rectangle 14"/>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6"/>
          </p:cNvPr>
          <p:cNvSpPr/>
          <p:nvPr/>
        </p:nvSpPr>
        <p:spPr>
          <a:xfrm>
            <a:off x="820581" y="3846746"/>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V="1">
            <a:off x="4922696" y="3770387"/>
            <a:ext cx="568913" cy="8653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704582" y="4374118"/>
            <a:ext cx="369116" cy="523220"/>
            <a:chOff x="7172587" y="2531270"/>
            <a:chExt cx="369116" cy="523220"/>
          </a:xfrm>
        </p:grpSpPr>
        <p:sp>
          <p:nvSpPr>
            <p:cNvPr id="19" name="Oval 18"/>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5</a:t>
              </a:r>
            </a:p>
          </p:txBody>
        </p:sp>
      </p:grpSp>
    </p:spTree>
    <p:extLst>
      <p:ext uri="{BB962C8B-B14F-4D97-AF65-F5344CB8AC3E}">
        <p14:creationId xmlns:p14="http://schemas.microsoft.com/office/powerpoint/2010/main" xmlns="" val="1593546847"/>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Legs</a:t>
            </a:r>
            <a:endParaRPr lang="en-GB" sz="3600" dirty="0">
              <a:latin typeface="+mn-lt"/>
            </a:endParaRPr>
          </a:p>
        </p:txBody>
      </p:sp>
      <p:sp>
        <p:nvSpPr>
          <p:cNvPr id="4" name="Rectangle 3"/>
          <p:cNvSpPr/>
          <p:nvPr/>
        </p:nvSpPr>
        <p:spPr>
          <a:xfrm>
            <a:off x="755650" y="1401255"/>
            <a:ext cx="4425950" cy="2092881"/>
          </a:xfrm>
          <a:prstGeom prst="rect">
            <a:avLst/>
          </a:prstGeom>
        </p:spPr>
        <p:txBody>
          <a:bodyPr wrap="square">
            <a:spAutoFit/>
          </a:bodyPr>
          <a:lstStyle/>
          <a:p>
            <a:pPr>
              <a:spcAft>
                <a:spcPts val="1200"/>
              </a:spcAft>
            </a:pPr>
            <a:r>
              <a:rPr lang="en-GB" sz="1500" dirty="0"/>
              <a:t>Honeybees have 6 legs that are attached to the thorax. The </a:t>
            </a:r>
            <a:r>
              <a:rPr lang="en-GB" sz="1500" dirty="0" err="1"/>
              <a:t>hindlegs</a:t>
            </a:r>
            <a:r>
              <a:rPr lang="en-GB" sz="1500" dirty="0"/>
              <a:t> have pollen baskets on them that the bees stuffs full of pollen to take back to the hive. The baskets are transparent (see through) so when you look at a bee you can see the yellow and orange pollen inside the baskets.</a:t>
            </a:r>
          </a:p>
          <a:p>
            <a:pPr>
              <a:spcAft>
                <a:spcPts val="1200"/>
              </a:spcAft>
            </a:pPr>
            <a:r>
              <a:rPr lang="en-GB" sz="1500" dirty="0"/>
              <a:t>The honeybee has a special notch on its front legs that it uses to help keep it’s antennae clean.</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3" cstate="print"/>
          <a:stretch>
            <a:fillRect/>
          </a:stretch>
        </p:blipFill>
        <p:spPr>
          <a:xfrm>
            <a:off x="7476392" y="5083323"/>
            <a:ext cx="1127858" cy="1225402"/>
          </a:xfrm>
          <a:prstGeom prst="rect">
            <a:avLst/>
          </a:prstGeom>
        </p:spPr>
      </p:pic>
      <p:sp>
        <p:nvSpPr>
          <p:cNvPr id="26" name="Rectangle 25">
            <a:hlinkClick r:id="rId4"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5" cstate="print"/>
          <a:stretch>
            <a:fillRect/>
          </a:stretch>
        </p:blipFill>
        <p:spPr>
          <a:xfrm>
            <a:off x="4595782" y="1580724"/>
            <a:ext cx="3444539" cy="3731075"/>
          </a:xfrm>
          <a:prstGeom prst="rect">
            <a:avLst/>
          </a:prstGeom>
        </p:spPr>
      </p:pic>
      <p:sp>
        <p:nvSpPr>
          <p:cNvPr id="10" name="Rounded Rectangle 9"/>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237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see a honeybee collecting pollen</a:t>
            </a:r>
          </a:p>
        </p:txBody>
      </p:sp>
      <p:sp>
        <p:nvSpPr>
          <p:cNvPr id="15" name="Rectangle 14"/>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6"/>
          </p:cNvPr>
          <p:cNvSpPr/>
          <p:nvPr/>
        </p:nvSpPr>
        <p:spPr>
          <a:xfrm>
            <a:off x="820581" y="3844247"/>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p:nvCxnSpPr>
        <p:spPr>
          <a:xfrm flipH="1">
            <a:off x="5754049" y="1508363"/>
            <a:ext cx="158312" cy="848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91154" y="1281815"/>
            <a:ext cx="369116" cy="523220"/>
            <a:chOff x="7172587" y="2531270"/>
            <a:chExt cx="369116" cy="523220"/>
          </a:xfrm>
        </p:grpSpPr>
        <p:sp>
          <p:nvSpPr>
            <p:cNvPr id="19" name="Oval 18"/>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6</a:t>
              </a:r>
            </a:p>
          </p:txBody>
        </p:sp>
      </p:grpSp>
    </p:spTree>
    <p:extLst>
      <p:ext uri="{BB962C8B-B14F-4D97-AF65-F5344CB8AC3E}">
        <p14:creationId xmlns:p14="http://schemas.microsoft.com/office/powerpoint/2010/main" xmlns="" val="1945987233"/>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10"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The Honeybee’s Sting</a:t>
            </a:r>
            <a:endParaRPr lang="en-GB" sz="3600" dirty="0">
              <a:latin typeface="+mn-lt"/>
            </a:endParaRPr>
          </a:p>
        </p:txBody>
      </p:sp>
      <p:sp>
        <p:nvSpPr>
          <p:cNvPr id="4" name="Rectangle 3"/>
          <p:cNvSpPr/>
          <p:nvPr/>
        </p:nvSpPr>
        <p:spPr>
          <a:xfrm>
            <a:off x="755650" y="1401255"/>
            <a:ext cx="3686810" cy="3477875"/>
          </a:xfrm>
          <a:prstGeom prst="rect">
            <a:avLst/>
          </a:prstGeom>
        </p:spPr>
        <p:txBody>
          <a:bodyPr wrap="square">
            <a:spAutoFit/>
          </a:bodyPr>
          <a:lstStyle/>
          <a:p>
            <a:pPr>
              <a:spcAft>
                <a:spcPts val="1200"/>
              </a:spcAft>
            </a:pPr>
            <a:r>
              <a:rPr lang="en-GB" sz="1500" dirty="0"/>
              <a:t>A honeybee is the only kind of bee with a barbed (hooked) stinger. This means that it can only sting once and the sting stays behind in the creature that they have stung. Unfortunately when a honeybee stings part of it’s abdomen, the venom sack, is left behind connected to the sting, which means that the honeybee dies. This is why honeybees only sting if they feel they are in a lot of danger and to protect the hive.</a:t>
            </a:r>
          </a:p>
          <a:p>
            <a:pPr>
              <a:spcAft>
                <a:spcPts val="1200"/>
              </a:spcAft>
            </a:pPr>
            <a:r>
              <a:rPr lang="en-GB" sz="1500" dirty="0"/>
              <a:t>If you are ever stung, make sure you scrape the sting out and do not squeeze the venom sack connected to the sting. </a:t>
            </a:r>
          </a:p>
        </p:txBody>
      </p:sp>
      <p:pic>
        <p:nvPicPr>
          <p:cNvPr id="9" name="Picture 8"/>
          <p:cNvPicPr>
            <a:picLocks noChangeAspect="1"/>
          </p:cNvPicPr>
          <p:nvPr/>
        </p:nvPicPr>
        <p:blipFill>
          <a:blip r:embed="rId3" cstate="print"/>
          <a:stretch>
            <a:fillRect/>
          </a:stretch>
        </p:blipFill>
        <p:spPr>
          <a:xfrm>
            <a:off x="4595782" y="1580724"/>
            <a:ext cx="3444539" cy="3731075"/>
          </a:xfrm>
          <a:prstGeom prst="rect">
            <a:avLst/>
          </a:prstGeom>
        </p:spPr>
      </p:pic>
      <p:sp>
        <p:nvSpPr>
          <p:cNvPr id="17" name="Rounded Rectangle 16"/>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469178" y="5580846"/>
            <a:ext cx="1988045" cy="369332"/>
          </a:xfrm>
          <a:prstGeom prst="rect">
            <a:avLst/>
          </a:prstGeom>
        </p:spPr>
        <p:txBody>
          <a:bodyPr wrap="none">
            <a:spAutoFit/>
          </a:bodyPr>
          <a:lstStyle/>
          <a:p>
            <a:r>
              <a:rPr lang="en-GB" dirty="0"/>
              <a:t>Back to Honeybee</a:t>
            </a:r>
          </a:p>
        </p:txBody>
      </p:sp>
      <p:pic>
        <p:nvPicPr>
          <p:cNvPr id="19" name="Picture 18"/>
          <p:cNvPicPr>
            <a:picLocks noChangeAspect="1"/>
          </p:cNvPicPr>
          <p:nvPr/>
        </p:nvPicPr>
        <p:blipFill>
          <a:blip r:embed="rId4" cstate="print"/>
          <a:stretch>
            <a:fillRect/>
          </a:stretch>
        </p:blipFill>
        <p:spPr>
          <a:xfrm>
            <a:off x="7476392" y="5083323"/>
            <a:ext cx="1127858" cy="1225402"/>
          </a:xfrm>
          <a:prstGeom prst="rect">
            <a:avLst/>
          </a:prstGeom>
        </p:spPr>
      </p:pic>
      <p:sp>
        <p:nvSpPr>
          <p:cNvPr id="20" name="Rectangle 19">
            <a:hlinkClick r:id="rId5"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a:stCxn id="25" idx="3"/>
          </p:cNvCxnSpPr>
          <p:nvPr/>
        </p:nvCxnSpPr>
        <p:spPr>
          <a:xfrm flipV="1">
            <a:off x="4949549" y="4738405"/>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672712" y="4813061"/>
            <a:ext cx="369116" cy="523220"/>
            <a:chOff x="7172587" y="2531270"/>
            <a:chExt cx="369116" cy="523220"/>
          </a:xfrm>
        </p:grpSpPr>
        <p:sp>
          <p:nvSpPr>
            <p:cNvPr id="24" name="Oval 23"/>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7</a:t>
              </a:r>
            </a:p>
          </p:txBody>
        </p:sp>
      </p:grpSp>
    </p:spTree>
    <p:extLst>
      <p:ext uri="{BB962C8B-B14F-4D97-AF65-F5344CB8AC3E}">
        <p14:creationId xmlns:p14="http://schemas.microsoft.com/office/powerpoint/2010/main" xmlns="" val="3582935505"/>
      </p:ext>
    </p:extLst>
  </p:cSld>
  <p:clrMapOvr>
    <a:masterClrMapping/>
  </p:clrMapOvr>
  <mc:AlternateContent xmlns:mc="http://schemas.openxmlformats.org/markup-compatibility/2006">
    <mc:Choice xmlns:p14="http://schemas.microsoft.com/office/powerpoint/2010/main" xmlns="" Requires="p14">
      <p:transition spd="slow" p14:dur="2000" advClick="0"/>
    </mc:Choice>
    <mc:Fallback>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135</TotalTime>
  <Words>758</Words>
  <Application>Microsoft Office PowerPoint</Application>
  <PresentationFormat>On-screen Show (4:3)</PresentationFormat>
  <Paragraphs>65</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Twinkl</vt:lpstr>
      <vt:lpstr>Calibri</vt:lpstr>
      <vt:lpstr>Office Theme</vt:lpstr>
      <vt:lpstr>Slide 1</vt:lpstr>
      <vt:lpstr>Honeybees</vt:lpstr>
      <vt:lpstr>The Honeybee’s Antennae</vt:lpstr>
      <vt:lpstr>The Honeybee’s Mandible</vt:lpstr>
      <vt:lpstr>The Eye Of The Honeybee</vt:lpstr>
      <vt:lpstr>The Honeybee’s Body Parts</vt:lpstr>
      <vt:lpstr>The Honeybee’s Wings</vt:lpstr>
      <vt:lpstr>The Honeybee’s Legs</vt:lpstr>
      <vt:lpstr>The Honeybee’s Sting</vt:lpstr>
      <vt:lpstr>How Do Honeybees Make Honey?</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Anderson</dc:creator>
  <cp:lastModifiedBy>Mae</cp:lastModifiedBy>
  <cp:revision>12</cp:revision>
  <dcterms:created xsi:type="dcterms:W3CDTF">2019-10-09T10:36:16Z</dcterms:created>
  <dcterms:modified xsi:type="dcterms:W3CDTF">2020-05-18T13:13:55Z</dcterms:modified>
</cp:coreProperties>
</file>