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57" r:id="rId4"/>
    <p:sldId id="258" r:id="rId5"/>
    <p:sldId id="259" r:id="rId6"/>
    <p:sldId id="260" r:id="rId7"/>
    <p:sldId id="261" r:id="rId8"/>
    <p:sldId id="262" r:id="rId9"/>
    <p:sldId id="272" r:id="rId10"/>
    <p:sldId id="263" r:id="rId11"/>
    <p:sldId id="264" r:id="rId12"/>
    <p:sldId id="265" r:id="rId13"/>
    <p:sldId id="266" r:id="rId14"/>
    <p:sldId id="268" r:id="rId15"/>
    <p:sldId id="270" r:id="rId16"/>
    <p:sldId id="267" r:id="rId17"/>
    <p:sldId id="271" r:id="rId18"/>
    <p:sldId id="274"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5/17/2020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5/17/2020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5/17/2020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ing.com/videos/search?q=michael+rosen+im+tired+poem&amp;&amp;view=detail&amp;mid=4C2B0E8F1123DCA64B724C2B0E8F1123DCA64B72&amp;&amp;FORM=VRDGAR&amp;ru=/videos/search?q%3Dmichael%2Brosen%2Bim%2Btired%2Bpoem%26FORM%3DHDRSC3"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ng.com/videos/search?q=michael+rosen+bear+hunt&amp;&amp;view=detail&amp;mid=F450E34BC13FABC51359F450E34BC13FABC51359&amp;&amp;FORM=VRDGAR" TargetMode="Externa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28A9-1C02-4737-94AE-15F8D4298220}"/>
              </a:ext>
            </a:extLst>
          </p:cNvPr>
          <p:cNvSpPr>
            <a:spLocks noGrp="1"/>
          </p:cNvSpPr>
          <p:nvPr>
            <p:ph type="ctrTitle"/>
          </p:nvPr>
        </p:nvSpPr>
        <p:spPr/>
        <p:txBody>
          <a:bodyPr/>
          <a:lstStyle/>
          <a:p>
            <a:r>
              <a:rPr lang="en-GB" dirty="0">
                <a:latin typeface="Segoe Print" panose="02000600000000000000" pitchFamily="2" charset="0"/>
              </a:rPr>
              <a:t>Michael </a:t>
            </a:r>
            <a:r>
              <a:rPr lang="en-GB" dirty="0" err="1">
                <a:latin typeface="Segoe Print" panose="02000600000000000000" pitchFamily="2" charset="0"/>
              </a:rPr>
              <a:t>rosen</a:t>
            </a:r>
            <a:r>
              <a:rPr lang="en-GB" dirty="0">
                <a:latin typeface="Segoe Print" panose="02000600000000000000" pitchFamily="2" charset="0"/>
              </a:rPr>
              <a:t> </a:t>
            </a:r>
          </a:p>
        </p:txBody>
      </p:sp>
      <p:pic>
        <p:nvPicPr>
          <p:cNvPr id="5" name="Picture 4" descr="A person wearing a suit and tie&#10;&#10;Description automatically generated">
            <a:extLst>
              <a:ext uri="{FF2B5EF4-FFF2-40B4-BE49-F238E27FC236}">
                <a16:creationId xmlns:a16="http://schemas.microsoft.com/office/drawing/2014/main" id="{354D2073-155B-4CD0-B051-46C256936AC5}"/>
              </a:ext>
            </a:extLst>
          </p:cNvPr>
          <p:cNvPicPr>
            <a:picLocks noChangeAspect="1"/>
          </p:cNvPicPr>
          <p:nvPr/>
        </p:nvPicPr>
        <p:blipFill>
          <a:blip r:embed="rId2"/>
          <a:stretch>
            <a:fillRect/>
          </a:stretch>
        </p:blipFill>
        <p:spPr>
          <a:xfrm>
            <a:off x="7381875" y="3776662"/>
            <a:ext cx="3238500" cy="1819275"/>
          </a:xfrm>
          <a:prstGeom prst="rect">
            <a:avLst/>
          </a:prstGeom>
          <a:effectLst>
            <a:softEdge rad="63500"/>
          </a:effectLst>
        </p:spPr>
      </p:pic>
      <p:pic>
        <p:nvPicPr>
          <p:cNvPr id="1026" name="Picture 2" descr="Image result for Michael rosen">
            <a:extLst>
              <a:ext uri="{FF2B5EF4-FFF2-40B4-BE49-F238E27FC236}">
                <a16:creationId xmlns:a16="http://schemas.microsoft.com/office/drawing/2014/main" id="{AD8A3620-3076-48E7-BB59-CDFA39550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128" y="1227842"/>
            <a:ext cx="2857500" cy="16097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1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F09B-AA9E-4ED2-B369-1BDE6B985C91}"/>
              </a:ext>
            </a:extLst>
          </p:cNvPr>
          <p:cNvSpPr>
            <a:spLocks noGrp="1"/>
          </p:cNvSpPr>
          <p:nvPr>
            <p:ph type="title"/>
          </p:nvPr>
        </p:nvSpPr>
        <p:spPr>
          <a:xfrm>
            <a:off x="1371989" y="878747"/>
            <a:ext cx="9601200" cy="1485900"/>
          </a:xfrm>
        </p:spPr>
        <p:txBody>
          <a:bodyPr>
            <a:normAutofit/>
          </a:bodyPr>
          <a:lstStyle/>
          <a:p>
            <a:r>
              <a:rPr lang="en-GB" b="1" dirty="0">
                <a:solidFill>
                  <a:srgbClr val="0070C0"/>
                </a:solidFill>
                <a:latin typeface="Segoe Print" panose="02000600000000000000" pitchFamily="2" charset="0"/>
              </a:rPr>
              <a:t>1: I’m Tired</a:t>
            </a:r>
          </a:p>
        </p:txBody>
      </p:sp>
      <p:sp>
        <p:nvSpPr>
          <p:cNvPr id="3" name="Content Placeholder 2">
            <a:extLst>
              <a:ext uri="{FF2B5EF4-FFF2-40B4-BE49-F238E27FC236}">
                <a16:creationId xmlns:a16="http://schemas.microsoft.com/office/drawing/2014/main" id="{17DFB200-6C79-4086-9AEF-E2137A95EEE6}"/>
              </a:ext>
            </a:extLst>
          </p:cNvPr>
          <p:cNvSpPr>
            <a:spLocks noGrp="1"/>
          </p:cNvSpPr>
          <p:nvPr>
            <p:ph sz="half" idx="1"/>
          </p:nvPr>
        </p:nvSpPr>
        <p:spPr>
          <a:xfrm>
            <a:off x="1371989" y="2285998"/>
            <a:ext cx="4447786" cy="3581401"/>
          </a:xfrm>
        </p:spPr>
        <p:txBody>
          <a:bodyPr/>
          <a:lstStyle/>
          <a:p>
            <a:r>
              <a:rPr lang="en-GB" dirty="0">
                <a:latin typeface="Segoe Print" panose="02000600000000000000" pitchFamily="2" charset="0"/>
              </a:rPr>
              <a:t>This poem makes me laugh as Rosen practically describes my dad and our family. </a:t>
            </a:r>
          </a:p>
          <a:p>
            <a:endParaRPr lang="en-GB" dirty="0">
              <a:latin typeface="Segoe Print" panose="02000600000000000000" pitchFamily="2" charset="0"/>
            </a:endParaRPr>
          </a:p>
          <a:p>
            <a:pPr marL="0" indent="0">
              <a:buNone/>
            </a:pPr>
            <a:endParaRPr lang="en-GB" dirty="0">
              <a:latin typeface="Segoe Print" panose="02000600000000000000" pitchFamily="2" charset="0"/>
            </a:endParaRPr>
          </a:p>
        </p:txBody>
      </p:sp>
      <p:sp>
        <p:nvSpPr>
          <p:cNvPr id="4" name="Content Placeholder 3">
            <a:extLst>
              <a:ext uri="{FF2B5EF4-FFF2-40B4-BE49-F238E27FC236}">
                <a16:creationId xmlns:a16="http://schemas.microsoft.com/office/drawing/2014/main" id="{DE716C83-80FC-4590-9783-81C7D14C2AAD}"/>
              </a:ext>
            </a:extLst>
          </p:cNvPr>
          <p:cNvSpPr>
            <a:spLocks noGrp="1"/>
          </p:cNvSpPr>
          <p:nvPr>
            <p:ph sz="half" idx="2"/>
          </p:nvPr>
        </p:nvSpPr>
        <p:spPr>
          <a:xfrm>
            <a:off x="6902907" y="3535958"/>
            <a:ext cx="4447786" cy="876651"/>
          </a:xfrm>
        </p:spPr>
        <p:txBody>
          <a:bodyPr/>
          <a:lstStyle/>
          <a:p>
            <a:r>
              <a:rPr lang="en-GB" dirty="0">
                <a:latin typeface="Segoe Print" panose="02000600000000000000" pitchFamily="2" charset="0"/>
                <a:hlinkClick r:id="rId2"/>
              </a:rPr>
              <a:t>I'm Tired read by Michael Rosen</a:t>
            </a:r>
            <a:endParaRPr lang="en-GB" dirty="0">
              <a:latin typeface="Segoe Print" panose="02000600000000000000" pitchFamily="2" charset="0"/>
            </a:endParaRPr>
          </a:p>
        </p:txBody>
      </p:sp>
      <p:pic>
        <p:nvPicPr>
          <p:cNvPr id="5" name="Picture 4">
            <a:extLst>
              <a:ext uri="{FF2B5EF4-FFF2-40B4-BE49-F238E27FC236}">
                <a16:creationId xmlns:a16="http://schemas.microsoft.com/office/drawing/2014/main" id="{B779AAEC-9D1E-43FE-B8DA-FC392936A109}"/>
              </a:ext>
            </a:extLst>
          </p:cNvPr>
          <p:cNvPicPr>
            <a:picLocks noChangeAspect="1"/>
          </p:cNvPicPr>
          <p:nvPr/>
        </p:nvPicPr>
        <p:blipFill rotWithShape="1">
          <a:blip r:embed="rId3"/>
          <a:srcRect l="17796" t="17978" r="33759" b="38202"/>
          <a:stretch/>
        </p:blipFill>
        <p:spPr>
          <a:xfrm>
            <a:off x="7566867" y="1048624"/>
            <a:ext cx="3390511" cy="1709869"/>
          </a:xfrm>
          <a:prstGeom prst="rect">
            <a:avLst/>
          </a:prstGeom>
          <a:effectLst>
            <a:softEdge rad="31750"/>
          </a:effectLst>
        </p:spPr>
      </p:pic>
      <p:cxnSp>
        <p:nvCxnSpPr>
          <p:cNvPr id="7" name="Straight Arrow Connector 6">
            <a:extLst>
              <a:ext uri="{FF2B5EF4-FFF2-40B4-BE49-F238E27FC236}">
                <a16:creationId xmlns:a16="http://schemas.microsoft.com/office/drawing/2014/main" id="{24A8C2D0-662F-4C04-B7D6-E7062575CEE9}"/>
              </a:ext>
            </a:extLst>
          </p:cNvPr>
          <p:cNvCxnSpPr>
            <a:cxnSpLocks/>
          </p:cNvCxnSpPr>
          <p:nvPr/>
        </p:nvCxnSpPr>
        <p:spPr>
          <a:xfrm>
            <a:off x="4023720" y="3152339"/>
            <a:ext cx="2776345" cy="55332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3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8604D-BD62-4D82-8691-51EBE10F8C52}"/>
              </a:ext>
            </a:extLst>
          </p:cNvPr>
          <p:cNvSpPr>
            <a:spLocks noGrp="1"/>
          </p:cNvSpPr>
          <p:nvPr>
            <p:ph type="title"/>
          </p:nvPr>
        </p:nvSpPr>
        <p:spPr/>
        <p:txBody>
          <a:bodyPr/>
          <a:lstStyle/>
          <a:p>
            <a:r>
              <a:rPr lang="en-GB" b="1" dirty="0">
                <a:solidFill>
                  <a:srgbClr val="0070C0"/>
                </a:solidFill>
                <a:latin typeface="Segoe Print" panose="02000600000000000000" pitchFamily="2" charset="0"/>
              </a:rPr>
              <a:t>2:Hot Food</a:t>
            </a:r>
          </a:p>
        </p:txBody>
      </p:sp>
      <p:sp>
        <p:nvSpPr>
          <p:cNvPr id="3" name="Content Placeholder 2">
            <a:extLst>
              <a:ext uri="{FF2B5EF4-FFF2-40B4-BE49-F238E27FC236}">
                <a16:creationId xmlns:a16="http://schemas.microsoft.com/office/drawing/2014/main" id="{C7C6087F-25CE-47AE-926F-AEDAAAA7D2B0}"/>
              </a:ext>
            </a:extLst>
          </p:cNvPr>
          <p:cNvSpPr>
            <a:spLocks noGrp="1"/>
          </p:cNvSpPr>
          <p:nvPr>
            <p:ph sz="half" idx="1"/>
          </p:nvPr>
        </p:nvSpPr>
        <p:spPr>
          <a:xfrm>
            <a:off x="1325763" y="2325067"/>
            <a:ext cx="4447786" cy="3581401"/>
          </a:xfrm>
        </p:spPr>
        <p:txBody>
          <a:bodyPr>
            <a:normAutofit/>
          </a:bodyPr>
          <a:lstStyle/>
          <a:p>
            <a:r>
              <a:rPr lang="en-GB" sz="1800" dirty="0">
                <a:latin typeface="Segoe Print" panose="02000600000000000000" pitchFamily="2" charset="0"/>
              </a:rPr>
              <a:t>This poem I am sure, has been written by Rosen at OUR dinner table </a:t>
            </a:r>
          </a:p>
          <a:p>
            <a:endParaRPr lang="en-GB" sz="1800" dirty="0">
              <a:latin typeface="Segoe Print" panose="02000600000000000000" pitchFamily="2" charset="0"/>
            </a:endParaRPr>
          </a:p>
          <a:p>
            <a:endParaRPr lang="en-GB" sz="1800" dirty="0">
              <a:latin typeface="Segoe Print" panose="02000600000000000000" pitchFamily="2" charset="0"/>
            </a:endParaRPr>
          </a:p>
        </p:txBody>
      </p:sp>
      <p:pic>
        <p:nvPicPr>
          <p:cNvPr id="5" name="Picture 4">
            <a:extLst>
              <a:ext uri="{FF2B5EF4-FFF2-40B4-BE49-F238E27FC236}">
                <a16:creationId xmlns:a16="http://schemas.microsoft.com/office/drawing/2014/main" id="{09241227-25AA-41BB-82BE-8DC5948A0689}"/>
              </a:ext>
            </a:extLst>
          </p:cNvPr>
          <p:cNvPicPr>
            <a:picLocks noChangeAspect="1"/>
          </p:cNvPicPr>
          <p:nvPr/>
        </p:nvPicPr>
        <p:blipFill rotWithShape="1">
          <a:blip r:embed="rId2"/>
          <a:srcRect l="22450" t="20106" r="23185" b="35097"/>
          <a:stretch/>
        </p:blipFill>
        <p:spPr>
          <a:xfrm>
            <a:off x="7499758" y="645309"/>
            <a:ext cx="3624044" cy="1679758"/>
          </a:xfrm>
          <a:prstGeom prst="rect">
            <a:avLst/>
          </a:prstGeom>
          <a:effectLst>
            <a:softEdge rad="31750"/>
          </a:effectLst>
        </p:spPr>
      </p:pic>
      <p:cxnSp>
        <p:nvCxnSpPr>
          <p:cNvPr id="7" name="Straight Arrow Connector 6">
            <a:extLst>
              <a:ext uri="{FF2B5EF4-FFF2-40B4-BE49-F238E27FC236}">
                <a16:creationId xmlns:a16="http://schemas.microsoft.com/office/drawing/2014/main" id="{5D0BC639-84DD-4556-AA9C-1240328600B6}"/>
              </a:ext>
            </a:extLst>
          </p:cNvPr>
          <p:cNvCxnSpPr/>
          <p:nvPr/>
        </p:nvCxnSpPr>
        <p:spPr>
          <a:xfrm flipV="1">
            <a:off x="5629193" y="2547257"/>
            <a:ext cx="1542316" cy="90865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2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797E-F418-49D5-AF3B-F6D0455249C4}"/>
              </a:ext>
            </a:extLst>
          </p:cNvPr>
          <p:cNvSpPr>
            <a:spLocks noGrp="1"/>
          </p:cNvSpPr>
          <p:nvPr>
            <p:ph type="title"/>
          </p:nvPr>
        </p:nvSpPr>
        <p:spPr/>
        <p:txBody>
          <a:bodyPr>
            <a:normAutofit/>
          </a:bodyPr>
          <a:lstStyle/>
          <a:p>
            <a:r>
              <a:rPr lang="en-GB" b="1" dirty="0">
                <a:solidFill>
                  <a:srgbClr val="0070C0"/>
                </a:solidFill>
                <a:latin typeface="Segoe Print" panose="02000600000000000000" pitchFamily="2" charset="0"/>
              </a:rPr>
              <a:t>3: The Outing</a:t>
            </a:r>
          </a:p>
        </p:txBody>
      </p:sp>
      <p:sp>
        <p:nvSpPr>
          <p:cNvPr id="3" name="Content Placeholder 2">
            <a:extLst>
              <a:ext uri="{FF2B5EF4-FFF2-40B4-BE49-F238E27FC236}">
                <a16:creationId xmlns:a16="http://schemas.microsoft.com/office/drawing/2014/main" id="{502C34C2-C9F7-4CE6-B2EC-8EED774AB0CA}"/>
              </a:ext>
            </a:extLst>
          </p:cNvPr>
          <p:cNvSpPr>
            <a:spLocks noGrp="1"/>
          </p:cNvSpPr>
          <p:nvPr>
            <p:ph sz="half" idx="1"/>
          </p:nvPr>
        </p:nvSpPr>
        <p:spPr>
          <a:xfrm>
            <a:off x="1438711" y="2285999"/>
            <a:ext cx="4447786" cy="3581401"/>
          </a:xfrm>
        </p:spPr>
        <p:txBody>
          <a:bodyPr>
            <a:normAutofit/>
          </a:bodyPr>
          <a:lstStyle/>
          <a:p>
            <a:r>
              <a:rPr lang="en-GB" sz="1800" dirty="0">
                <a:latin typeface="Segoe Print" panose="02000600000000000000" pitchFamily="2" charset="0"/>
              </a:rPr>
              <a:t>This poem that makes me chuckle as Rosen perfectly imitates the words, threats, instruction and voice intonation</a:t>
            </a:r>
          </a:p>
        </p:txBody>
      </p:sp>
      <p:pic>
        <p:nvPicPr>
          <p:cNvPr id="5" name="Picture 4">
            <a:extLst>
              <a:ext uri="{FF2B5EF4-FFF2-40B4-BE49-F238E27FC236}">
                <a16:creationId xmlns:a16="http://schemas.microsoft.com/office/drawing/2014/main" id="{26FBB8D2-4AB3-43F6-A79F-C8F8B91A9779}"/>
              </a:ext>
            </a:extLst>
          </p:cNvPr>
          <p:cNvPicPr>
            <a:picLocks noChangeAspect="1"/>
          </p:cNvPicPr>
          <p:nvPr/>
        </p:nvPicPr>
        <p:blipFill rotWithShape="1">
          <a:blip r:embed="rId2"/>
          <a:srcRect l="23198" t="13136" r="23139" b="35731"/>
          <a:stretch/>
        </p:blipFill>
        <p:spPr>
          <a:xfrm>
            <a:off x="7508147" y="685800"/>
            <a:ext cx="2743200" cy="1470296"/>
          </a:xfrm>
          <a:prstGeom prst="rect">
            <a:avLst/>
          </a:prstGeom>
          <a:effectLst>
            <a:softEdge rad="31750"/>
          </a:effectLst>
        </p:spPr>
      </p:pic>
      <p:cxnSp>
        <p:nvCxnSpPr>
          <p:cNvPr id="7" name="Straight Arrow Connector 6">
            <a:extLst>
              <a:ext uri="{FF2B5EF4-FFF2-40B4-BE49-F238E27FC236}">
                <a16:creationId xmlns:a16="http://schemas.microsoft.com/office/drawing/2014/main" id="{CB36E6A2-2B61-48E4-956D-A653719F0FFF}"/>
              </a:ext>
            </a:extLst>
          </p:cNvPr>
          <p:cNvCxnSpPr/>
          <p:nvPr/>
        </p:nvCxnSpPr>
        <p:spPr>
          <a:xfrm>
            <a:off x="3443321" y="1260565"/>
            <a:ext cx="3453868" cy="58134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44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8CB9-7C3D-46EC-9A7C-D155F5328248}"/>
              </a:ext>
            </a:extLst>
          </p:cNvPr>
          <p:cNvSpPr>
            <a:spLocks noGrp="1"/>
          </p:cNvSpPr>
          <p:nvPr>
            <p:ph type="title"/>
          </p:nvPr>
        </p:nvSpPr>
        <p:spPr>
          <a:xfrm>
            <a:off x="1632358" y="195262"/>
            <a:ext cx="9424332" cy="619125"/>
          </a:xfrm>
        </p:spPr>
        <p:txBody>
          <a:bodyPr>
            <a:normAutofit fontScale="90000"/>
          </a:bodyPr>
          <a:lstStyle/>
          <a:p>
            <a:r>
              <a:rPr lang="en-GB" sz="4900" b="1" dirty="0">
                <a:solidFill>
                  <a:srgbClr val="0070C0"/>
                </a:solidFill>
                <a:latin typeface="Segoe Print" panose="02000600000000000000" pitchFamily="2" charset="0"/>
              </a:rPr>
              <a:t>4: </a:t>
            </a:r>
            <a:r>
              <a:rPr lang="en-GB" b="1" dirty="0">
                <a:solidFill>
                  <a:srgbClr val="0070C0"/>
                </a:solidFill>
                <a:latin typeface="Segoe Print" panose="02000600000000000000" pitchFamily="2" charset="0"/>
              </a:rPr>
              <a:t>We’re Going on a Bear Hunt</a:t>
            </a:r>
          </a:p>
        </p:txBody>
      </p:sp>
      <p:sp>
        <p:nvSpPr>
          <p:cNvPr id="3" name="Content Placeholder 2">
            <a:extLst>
              <a:ext uri="{FF2B5EF4-FFF2-40B4-BE49-F238E27FC236}">
                <a16:creationId xmlns:a16="http://schemas.microsoft.com/office/drawing/2014/main" id="{EEDB0D69-0854-4437-9630-BE52A4703DE6}"/>
              </a:ext>
            </a:extLst>
          </p:cNvPr>
          <p:cNvSpPr>
            <a:spLocks noGrp="1"/>
          </p:cNvSpPr>
          <p:nvPr>
            <p:ph sz="half" idx="1"/>
          </p:nvPr>
        </p:nvSpPr>
        <p:spPr>
          <a:xfrm>
            <a:off x="1506523" y="884338"/>
            <a:ext cx="4447786" cy="3581401"/>
          </a:xfrm>
        </p:spPr>
        <p:txBody>
          <a:bodyPr>
            <a:noAutofit/>
          </a:bodyPr>
          <a:lstStyle/>
          <a:p>
            <a:r>
              <a:rPr lang="en-GB" sz="1800" dirty="0">
                <a:latin typeface="Segoe Print" panose="02000600000000000000" pitchFamily="2" charset="0"/>
              </a:rPr>
              <a:t>As a toddler I had this story book. I adored it. Listening now I recognise that it is more a poem structure, with verse and chorus style, throughout. </a:t>
            </a:r>
          </a:p>
          <a:p>
            <a:r>
              <a:rPr lang="en-GB" sz="1800" dirty="0">
                <a:latin typeface="Segoe Print" panose="02000600000000000000" pitchFamily="2" charset="0"/>
              </a:rPr>
              <a:t>I also had a DVD of it, and the amount of times I have listened to it, is countless!</a:t>
            </a:r>
          </a:p>
          <a:p>
            <a:r>
              <a:rPr lang="en-GB" sz="1800" dirty="0">
                <a:latin typeface="Segoe Print" panose="02000600000000000000" pitchFamily="2" charset="0"/>
              </a:rPr>
              <a:t>This poem was captivating as a child, some of his poems now captivate me as a teenager as they reflect my own life today with parents, teachers and my brothers! </a:t>
            </a:r>
          </a:p>
          <a:p>
            <a:r>
              <a:rPr lang="en-GB" sz="1800" dirty="0">
                <a:latin typeface="Segoe Print" panose="02000600000000000000" pitchFamily="2" charset="0"/>
              </a:rPr>
              <a:t> I do love his dry wit and sense of humour. </a:t>
            </a:r>
          </a:p>
          <a:p>
            <a:r>
              <a:rPr lang="en-GB" sz="1800" dirty="0">
                <a:latin typeface="Segoe Print" panose="02000600000000000000" pitchFamily="2" charset="0"/>
              </a:rPr>
              <a:t> Apparently I have the same wit and humour!</a:t>
            </a:r>
          </a:p>
        </p:txBody>
      </p:sp>
      <p:sp>
        <p:nvSpPr>
          <p:cNvPr id="4" name="Content Placeholder 3">
            <a:extLst>
              <a:ext uri="{FF2B5EF4-FFF2-40B4-BE49-F238E27FC236}">
                <a16:creationId xmlns:a16="http://schemas.microsoft.com/office/drawing/2014/main" id="{B796E7C7-ADB6-4AE5-9E6E-B85350EFF738}"/>
              </a:ext>
            </a:extLst>
          </p:cNvPr>
          <p:cNvSpPr>
            <a:spLocks noGrp="1"/>
          </p:cNvSpPr>
          <p:nvPr>
            <p:ph sz="half" idx="2"/>
          </p:nvPr>
        </p:nvSpPr>
        <p:spPr>
          <a:xfrm>
            <a:off x="6424346" y="1638299"/>
            <a:ext cx="4447786" cy="3581401"/>
          </a:xfrm>
        </p:spPr>
        <p:txBody>
          <a:bodyPr>
            <a:normAutofit/>
          </a:bodyPr>
          <a:lstStyle/>
          <a:p>
            <a:pPr marL="0" indent="0">
              <a:buNone/>
            </a:pPr>
            <a:r>
              <a:rPr lang="en-GB" sz="2100" b="1" dirty="0">
                <a:solidFill>
                  <a:srgbClr val="0070C0"/>
                </a:solidFill>
                <a:latin typeface="Segoe Print" panose="02000600000000000000" pitchFamily="2" charset="0"/>
              </a:rPr>
              <a:t>Devices </a:t>
            </a:r>
          </a:p>
          <a:p>
            <a:pPr marL="0" indent="0">
              <a:buNone/>
            </a:pPr>
            <a:endParaRPr lang="en-GB" sz="2100" dirty="0">
              <a:latin typeface="Segoe Print" panose="02000600000000000000" pitchFamily="2" charset="0"/>
            </a:endParaRPr>
          </a:p>
          <a:p>
            <a:r>
              <a:rPr lang="en-GB" sz="2100" dirty="0">
                <a:latin typeface="Segoe Print" panose="02000600000000000000" pitchFamily="2" charset="0"/>
              </a:rPr>
              <a:t>Song</a:t>
            </a:r>
          </a:p>
          <a:p>
            <a:r>
              <a:rPr lang="en-GB" sz="2100" dirty="0">
                <a:latin typeface="Segoe Print" panose="02000600000000000000" pitchFamily="2" charset="0"/>
              </a:rPr>
              <a:t>Repetition</a:t>
            </a:r>
          </a:p>
          <a:p>
            <a:r>
              <a:rPr lang="en-GB" sz="2100" dirty="0">
                <a:latin typeface="Segoe Print" panose="02000600000000000000" pitchFamily="2" charset="0"/>
              </a:rPr>
              <a:t>Onomatopoeia</a:t>
            </a:r>
          </a:p>
          <a:p>
            <a:r>
              <a:rPr lang="en-GB" sz="2100" dirty="0">
                <a:latin typeface="Segoe Print" panose="02000600000000000000" pitchFamily="2" charset="0"/>
              </a:rPr>
              <a:t>Alliteration </a:t>
            </a:r>
          </a:p>
          <a:p>
            <a:r>
              <a:rPr lang="en-GB" sz="2100" dirty="0">
                <a:latin typeface="Segoe Print" panose="02000600000000000000" pitchFamily="2" charset="0"/>
              </a:rPr>
              <a:t>Rhythm </a:t>
            </a:r>
          </a:p>
          <a:p>
            <a:endParaRPr lang="en-GB" dirty="0"/>
          </a:p>
        </p:txBody>
      </p:sp>
      <p:pic>
        <p:nvPicPr>
          <p:cNvPr id="5122" name="Picture 2" descr="Image result for michael rosen object photos">
            <a:extLst>
              <a:ext uri="{FF2B5EF4-FFF2-40B4-BE49-F238E27FC236}">
                <a16:creationId xmlns:a16="http://schemas.microsoft.com/office/drawing/2014/main" id="{4DD3AB36-E513-44BE-B863-59F164818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3816" y="1035341"/>
            <a:ext cx="2468353" cy="2990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extLst>
              <a:ext uri="{FF2B5EF4-FFF2-40B4-BE49-F238E27FC236}">
                <a16:creationId xmlns:a16="http://schemas.microsoft.com/office/drawing/2014/main" id="{FFF8309E-EB9A-4044-84D7-D6C7C959017B}"/>
              </a:ext>
            </a:extLst>
          </p:cNvPr>
          <p:cNvPicPr>
            <a:picLocks noChangeAspect="1"/>
          </p:cNvPicPr>
          <p:nvPr/>
        </p:nvPicPr>
        <p:blipFill rotWithShape="1">
          <a:blip r:embed="rId4"/>
          <a:srcRect l="22164" t="14639" r="27066" b="32802"/>
          <a:stretch/>
        </p:blipFill>
        <p:spPr>
          <a:xfrm>
            <a:off x="7477632" y="4751591"/>
            <a:ext cx="2684477" cy="1563235"/>
          </a:xfrm>
          <a:prstGeom prst="rect">
            <a:avLst/>
          </a:prstGeom>
        </p:spPr>
      </p:pic>
      <p:cxnSp>
        <p:nvCxnSpPr>
          <p:cNvPr id="7" name="Straight Arrow Connector 6">
            <a:extLst>
              <a:ext uri="{FF2B5EF4-FFF2-40B4-BE49-F238E27FC236}">
                <a16:creationId xmlns:a16="http://schemas.microsoft.com/office/drawing/2014/main" id="{92B2ECA5-AD05-4EF6-B52A-B00B70879A74}"/>
              </a:ext>
            </a:extLst>
          </p:cNvPr>
          <p:cNvCxnSpPr/>
          <p:nvPr/>
        </p:nvCxnSpPr>
        <p:spPr>
          <a:xfrm>
            <a:off x="5679347" y="3775046"/>
            <a:ext cx="1283515" cy="107505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00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A6D1-6E56-4563-A733-1F8F743D9E95}"/>
              </a:ext>
            </a:extLst>
          </p:cNvPr>
          <p:cNvSpPr>
            <a:spLocks noGrp="1"/>
          </p:cNvSpPr>
          <p:nvPr>
            <p:ph type="title"/>
          </p:nvPr>
        </p:nvSpPr>
        <p:spPr/>
        <p:txBody>
          <a:bodyPr/>
          <a:lstStyle/>
          <a:p>
            <a:r>
              <a:rPr lang="en-GB" b="1" dirty="0">
                <a:solidFill>
                  <a:srgbClr val="0070C0"/>
                </a:solidFill>
                <a:latin typeface="Segoe Print" panose="02000600000000000000" pitchFamily="2" charset="0"/>
              </a:rPr>
              <a:t>Cambridge Independent </a:t>
            </a:r>
          </a:p>
        </p:txBody>
      </p:sp>
      <p:pic>
        <p:nvPicPr>
          <p:cNvPr id="6" name="Content Placeholder 5" descr="A screenshot of a cell phone&#10;&#10;Description automatically generated">
            <a:extLst>
              <a:ext uri="{FF2B5EF4-FFF2-40B4-BE49-F238E27FC236}">
                <a16:creationId xmlns:a16="http://schemas.microsoft.com/office/drawing/2014/main" id="{E1157C97-FF8C-45EB-930A-A52B10372377}"/>
              </a:ext>
            </a:extLst>
          </p:cNvPr>
          <p:cNvPicPr>
            <a:picLocks noGrp="1" noChangeAspect="1"/>
          </p:cNvPicPr>
          <p:nvPr>
            <p:ph sz="half" idx="1"/>
          </p:nvPr>
        </p:nvPicPr>
        <p:blipFill>
          <a:blip r:embed="rId2"/>
          <a:stretch>
            <a:fillRect/>
          </a:stretch>
        </p:blipFill>
        <p:spPr>
          <a:xfrm>
            <a:off x="1953661" y="1966169"/>
            <a:ext cx="3712937" cy="3581400"/>
          </a:xfrm>
          <a:effectLst>
            <a:softEdge rad="31750"/>
          </a:effectLst>
        </p:spPr>
      </p:pic>
      <p:sp>
        <p:nvSpPr>
          <p:cNvPr id="4" name="Content Placeholder 3">
            <a:extLst>
              <a:ext uri="{FF2B5EF4-FFF2-40B4-BE49-F238E27FC236}">
                <a16:creationId xmlns:a16="http://schemas.microsoft.com/office/drawing/2014/main" id="{FE2CDA0B-B3D0-4999-84F4-649E3989A6C8}"/>
              </a:ext>
            </a:extLst>
          </p:cNvPr>
          <p:cNvSpPr>
            <a:spLocks noGrp="1"/>
          </p:cNvSpPr>
          <p:nvPr>
            <p:ph sz="half" idx="2"/>
          </p:nvPr>
        </p:nvSpPr>
        <p:spPr/>
        <p:txBody>
          <a:bodyPr>
            <a:normAutofit/>
          </a:bodyPr>
          <a:lstStyle/>
          <a:p>
            <a:r>
              <a:rPr lang="en-GB" sz="1800" b="1" dirty="0">
                <a:latin typeface="Segoe Print" panose="02000600000000000000" pitchFamily="2" charset="0"/>
              </a:rPr>
              <a:t>Studying this poet, I learned he too contracted </a:t>
            </a:r>
            <a:r>
              <a:rPr lang="en-GB" sz="1800" b="1" dirty="0" err="1">
                <a:latin typeface="Segoe Print" panose="02000600000000000000" pitchFamily="2" charset="0"/>
              </a:rPr>
              <a:t>Covid</a:t>
            </a:r>
            <a:r>
              <a:rPr lang="en-GB" sz="1800" b="1" dirty="0">
                <a:latin typeface="Segoe Print" panose="02000600000000000000" pitchFamily="2" charset="0"/>
              </a:rPr>
              <a:t> 19. However he was nursed back to health by the hands of the NHS.</a:t>
            </a:r>
          </a:p>
          <a:p>
            <a:r>
              <a:rPr lang="en-GB" sz="1800" b="1" dirty="0">
                <a:latin typeface="Segoe Print" panose="02000600000000000000" pitchFamily="2" charset="0"/>
              </a:rPr>
              <a:t> Irony - he had written a poem  to recognise the work it does, for its 60</a:t>
            </a:r>
            <a:r>
              <a:rPr lang="en-GB" sz="1800" b="1" baseline="30000" dirty="0">
                <a:latin typeface="Segoe Print" panose="02000600000000000000" pitchFamily="2" charset="0"/>
              </a:rPr>
              <a:t>th</a:t>
            </a:r>
            <a:r>
              <a:rPr lang="en-GB" sz="1800" b="1" dirty="0">
                <a:latin typeface="Segoe Print" panose="02000600000000000000" pitchFamily="2" charset="0"/>
              </a:rPr>
              <a:t> birthday…</a:t>
            </a:r>
          </a:p>
        </p:txBody>
      </p:sp>
    </p:spTree>
    <p:extLst>
      <p:ext uri="{BB962C8B-B14F-4D97-AF65-F5344CB8AC3E}">
        <p14:creationId xmlns:p14="http://schemas.microsoft.com/office/powerpoint/2010/main" val="326458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1CC5F5-41F7-43CF-B117-14FD75E5263D}"/>
              </a:ext>
            </a:extLst>
          </p:cNvPr>
          <p:cNvPicPr>
            <a:picLocks noChangeAspect="1"/>
          </p:cNvPicPr>
          <p:nvPr/>
        </p:nvPicPr>
        <p:blipFill rotWithShape="1">
          <a:blip r:embed="rId2"/>
          <a:srcRect l="30703" t="17224" r="31420" b="8193"/>
          <a:stretch/>
        </p:blipFill>
        <p:spPr>
          <a:xfrm>
            <a:off x="5391150" y="390525"/>
            <a:ext cx="4617904" cy="5114925"/>
          </a:xfrm>
          <a:prstGeom prst="rect">
            <a:avLst/>
          </a:prstGeom>
        </p:spPr>
      </p:pic>
      <p:sp>
        <p:nvSpPr>
          <p:cNvPr id="5" name="TextBox 4">
            <a:extLst>
              <a:ext uri="{FF2B5EF4-FFF2-40B4-BE49-F238E27FC236}">
                <a16:creationId xmlns:a16="http://schemas.microsoft.com/office/drawing/2014/main" id="{7567B772-AE6E-432A-B585-45DFF2D128C1}"/>
              </a:ext>
            </a:extLst>
          </p:cNvPr>
          <p:cNvSpPr txBox="1"/>
          <p:nvPr/>
        </p:nvSpPr>
        <p:spPr>
          <a:xfrm>
            <a:off x="1571626" y="1384183"/>
            <a:ext cx="2488646" cy="1631216"/>
          </a:xfrm>
          <a:prstGeom prst="rect">
            <a:avLst/>
          </a:prstGeom>
          <a:noFill/>
        </p:spPr>
        <p:txBody>
          <a:bodyPr wrap="square" rtlCol="0">
            <a:spAutoFit/>
          </a:bodyPr>
          <a:lstStyle/>
          <a:p>
            <a:r>
              <a:rPr lang="en-GB" sz="2000" b="1" i="1" dirty="0">
                <a:latin typeface="Segoe Print" panose="02000600000000000000" pitchFamily="2" charset="0"/>
              </a:rPr>
              <a:t>…Rosen falls into the hands of the NHS, not on paper, but in reality this time!</a:t>
            </a:r>
          </a:p>
        </p:txBody>
      </p:sp>
      <p:pic>
        <p:nvPicPr>
          <p:cNvPr id="7" name="Picture 6" descr="A close up of a womans face&#10;&#10;Description automatically generated">
            <a:extLst>
              <a:ext uri="{FF2B5EF4-FFF2-40B4-BE49-F238E27FC236}">
                <a16:creationId xmlns:a16="http://schemas.microsoft.com/office/drawing/2014/main" id="{BEE48166-E23F-4051-9074-E197418D230B}"/>
              </a:ext>
            </a:extLst>
          </p:cNvPr>
          <p:cNvPicPr>
            <a:picLocks noChangeAspect="1"/>
          </p:cNvPicPr>
          <p:nvPr/>
        </p:nvPicPr>
        <p:blipFill>
          <a:blip r:embed="rId3"/>
          <a:stretch>
            <a:fillRect/>
          </a:stretch>
        </p:blipFill>
        <p:spPr>
          <a:xfrm>
            <a:off x="1571625" y="3114674"/>
            <a:ext cx="3508375" cy="2105025"/>
          </a:xfrm>
          <a:prstGeom prst="rect">
            <a:avLst/>
          </a:prstGeom>
        </p:spPr>
      </p:pic>
    </p:spTree>
    <p:extLst>
      <p:ext uri="{BB962C8B-B14F-4D97-AF65-F5344CB8AC3E}">
        <p14:creationId xmlns:p14="http://schemas.microsoft.com/office/powerpoint/2010/main" val="4070401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70B3-366D-41A2-8F08-05A0C0D4A13C}"/>
              </a:ext>
            </a:extLst>
          </p:cNvPr>
          <p:cNvSpPr>
            <a:spLocks noGrp="1"/>
          </p:cNvSpPr>
          <p:nvPr>
            <p:ph type="title"/>
          </p:nvPr>
        </p:nvSpPr>
        <p:spPr/>
        <p:txBody>
          <a:bodyPr>
            <a:normAutofit/>
          </a:bodyPr>
          <a:lstStyle/>
          <a:p>
            <a:r>
              <a:rPr lang="en-GB" sz="3200" b="1" dirty="0">
                <a:latin typeface="Segoe Print" panose="02000600000000000000" pitchFamily="2" charset="0"/>
              </a:rPr>
              <a:t>Michael Rosen salutes the NHS on its 60th birthday (2008).  He writes it its very own poem!</a:t>
            </a:r>
          </a:p>
        </p:txBody>
      </p:sp>
      <p:sp>
        <p:nvSpPr>
          <p:cNvPr id="4" name="Content Placeholder 3">
            <a:extLst>
              <a:ext uri="{FF2B5EF4-FFF2-40B4-BE49-F238E27FC236}">
                <a16:creationId xmlns:a16="http://schemas.microsoft.com/office/drawing/2014/main" id="{BD6E0738-0C39-4CFC-8371-5B200D41ABE9}"/>
              </a:ext>
            </a:extLst>
          </p:cNvPr>
          <p:cNvSpPr>
            <a:spLocks noGrp="1"/>
          </p:cNvSpPr>
          <p:nvPr>
            <p:ph sz="half" idx="2"/>
          </p:nvPr>
        </p:nvSpPr>
        <p:spPr/>
        <p:txBody>
          <a:bodyPr>
            <a:normAutofit/>
          </a:bodyPr>
          <a:lstStyle/>
          <a:p>
            <a:r>
              <a:rPr lang="en-GB" dirty="0"/>
              <a:t>devices</a:t>
            </a:r>
          </a:p>
        </p:txBody>
      </p:sp>
      <p:pic>
        <p:nvPicPr>
          <p:cNvPr id="8" name="Content Placeholder 7" descr="A screenshot of a cell phone&#10;&#10;Description automatically generated">
            <a:extLst>
              <a:ext uri="{FF2B5EF4-FFF2-40B4-BE49-F238E27FC236}">
                <a16:creationId xmlns:a16="http://schemas.microsoft.com/office/drawing/2014/main" id="{80CB946A-F9F4-4ECD-AF36-7CB793E772B6}"/>
              </a:ext>
            </a:extLst>
          </p:cNvPr>
          <p:cNvPicPr>
            <a:picLocks noGrp="1" noChangeAspect="1"/>
          </p:cNvPicPr>
          <p:nvPr>
            <p:ph sz="half" idx="1"/>
          </p:nvPr>
        </p:nvPicPr>
        <p:blipFill>
          <a:blip r:embed="rId2"/>
          <a:stretch>
            <a:fillRect/>
          </a:stretch>
        </p:blipFill>
        <p:spPr>
          <a:xfrm>
            <a:off x="4518032" y="1657350"/>
            <a:ext cx="3308336" cy="4682364"/>
          </a:xfrm>
        </p:spPr>
      </p:pic>
      <p:pic>
        <p:nvPicPr>
          <p:cNvPr id="10" name="Picture 9" descr="A picture containing drawing&#10;&#10;Description automatically generated">
            <a:extLst>
              <a:ext uri="{FF2B5EF4-FFF2-40B4-BE49-F238E27FC236}">
                <a16:creationId xmlns:a16="http://schemas.microsoft.com/office/drawing/2014/main" id="{B1A77325-5C30-453D-90FB-C208C6426DA4}"/>
              </a:ext>
            </a:extLst>
          </p:cNvPr>
          <p:cNvPicPr>
            <a:picLocks noChangeAspect="1"/>
          </p:cNvPicPr>
          <p:nvPr/>
        </p:nvPicPr>
        <p:blipFill>
          <a:blip r:embed="rId3"/>
          <a:stretch>
            <a:fillRect/>
          </a:stretch>
        </p:blipFill>
        <p:spPr>
          <a:xfrm>
            <a:off x="8472828" y="3406014"/>
            <a:ext cx="2721822" cy="2933700"/>
          </a:xfrm>
          <a:prstGeom prst="rect">
            <a:avLst/>
          </a:prstGeom>
        </p:spPr>
      </p:pic>
    </p:spTree>
    <p:extLst>
      <p:ext uri="{BB962C8B-B14F-4D97-AF65-F5344CB8AC3E}">
        <p14:creationId xmlns:p14="http://schemas.microsoft.com/office/powerpoint/2010/main" val="86532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422F-17CD-48FF-8403-293BC0F529DF}"/>
              </a:ext>
            </a:extLst>
          </p:cNvPr>
          <p:cNvSpPr>
            <a:spLocks noGrp="1"/>
          </p:cNvSpPr>
          <p:nvPr>
            <p:ph type="title"/>
          </p:nvPr>
        </p:nvSpPr>
        <p:spPr>
          <a:xfrm>
            <a:off x="6477002" y="277027"/>
            <a:ext cx="3800475" cy="3333750"/>
          </a:xfrm>
        </p:spPr>
        <p:txBody>
          <a:bodyPr>
            <a:noAutofit/>
          </a:bodyPr>
          <a:lstStyle/>
          <a:p>
            <a:r>
              <a:rPr lang="en-GB" sz="2400" b="1" i="1" dirty="0">
                <a:solidFill>
                  <a:srgbClr val="0070C0"/>
                </a:solidFill>
                <a:latin typeface="Segoe Print" panose="02000600000000000000" pitchFamily="2" charset="0"/>
              </a:rPr>
              <a:t>Michael Rosen, </a:t>
            </a:r>
            <a:br>
              <a:rPr lang="en-GB" sz="2400" b="1" i="1" dirty="0">
                <a:solidFill>
                  <a:srgbClr val="0070C0"/>
                </a:solidFill>
                <a:latin typeface="Segoe Print" panose="02000600000000000000" pitchFamily="2" charset="0"/>
              </a:rPr>
            </a:br>
            <a:r>
              <a:rPr lang="en-GB" sz="2400" b="1" i="1" dirty="0">
                <a:solidFill>
                  <a:srgbClr val="0070C0"/>
                </a:solidFill>
                <a:latin typeface="Segoe Print" panose="02000600000000000000" pitchFamily="2" charset="0"/>
              </a:rPr>
              <a:t>the publisher of 140 books to date, will always humour me, at any age.  I look forward to sharing his works with my children in the future; especially his recorded readings which capture his facial expressions!</a:t>
            </a:r>
            <a:br>
              <a:rPr lang="en-GB" sz="2400" b="1" i="1" dirty="0">
                <a:solidFill>
                  <a:srgbClr val="0070C0"/>
                </a:solidFill>
                <a:latin typeface="Segoe Print" panose="02000600000000000000" pitchFamily="2" charset="0"/>
              </a:rPr>
            </a:br>
            <a:r>
              <a:rPr lang="en-GB" sz="2400" b="1" i="1" dirty="0">
                <a:solidFill>
                  <a:srgbClr val="0070C0"/>
                </a:solidFill>
                <a:latin typeface="Segoe Print" panose="02000600000000000000" pitchFamily="2" charset="0"/>
              </a:rPr>
              <a:t>	 </a:t>
            </a:r>
            <a:r>
              <a:rPr lang="en-GB" sz="1200" b="1" i="1" dirty="0">
                <a:solidFill>
                  <a:srgbClr val="FF0000"/>
                </a:solidFill>
                <a:latin typeface="Segoe Print" panose="02000600000000000000" pitchFamily="2" charset="0"/>
              </a:rPr>
              <a:t>Oliver Fulton</a:t>
            </a:r>
          </a:p>
        </p:txBody>
      </p:sp>
      <p:pic>
        <p:nvPicPr>
          <p:cNvPr id="6" name="Content Placeholder 5" descr="A picture containing text&#10;&#10;Description automatically generated">
            <a:extLst>
              <a:ext uri="{FF2B5EF4-FFF2-40B4-BE49-F238E27FC236}">
                <a16:creationId xmlns:a16="http://schemas.microsoft.com/office/drawing/2014/main" id="{5713B8B1-2A21-4690-AB06-416C11639AC8}"/>
              </a:ext>
            </a:extLst>
          </p:cNvPr>
          <p:cNvPicPr>
            <a:picLocks noGrp="1" noChangeAspect="1"/>
          </p:cNvPicPr>
          <p:nvPr>
            <p:ph sz="half" idx="1"/>
          </p:nvPr>
        </p:nvPicPr>
        <p:blipFill>
          <a:blip r:embed="rId2"/>
          <a:stretch>
            <a:fillRect/>
          </a:stretch>
        </p:blipFill>
        <p:spPr>
          <a:xfrm>
            <a:off x="3143250" y="406667"/>
            <a:ext cx="2571750" cy="3734853"/>
          </a:xfrm>
        </p:spPr>
      </p:pic>
      <p:pic>
        <p:nvPicPr>
          <p:cNvPr id="8" name="Picture 7" descr="A group of people around each other&#10;&#10;Description automatically generated">
            <a:extLst>
              <a:ext uri="{FF2B5EF4-FFF2-40B4-BE49-F238E27FC236}">
                <a16:creationId xmlns:a16="http://schemas.microsoft.com/office/drawing/2014/main" id="{3439FDBB-BB3B-40F4-AC26-EF0F93EA5C0C}"/>
              </a:ext>
            </a:extLst>
          </p:cNvPr>
          <p:cNvPicPr>
            <a:picLocks noChangeAspect="1"/>
          </p:cNvPicPr>
          <p:nvPr/>
        </p:nvPicPr>
        <p:blipFill>
          <a:blip r:embed="rId3"/>
          <a:stretch>
            <a:fillRect/>
          </a:stretch>
        </p:blipFill>
        <p:spPr>
          <a:xfrm>
            <a:off x="831422" y="4396840"/>
            <a:ext cx="3028950" cy="1781175"/>
          </a:xfrm>
          <a:prstGeom prst="rect">
            <a:avLst/>
          </a:prstGeom>
          <a:effectLst>
            <a:softEdge rad="63500"/>
          </a:effectLst>
        </p:spPr>
      </p:pic>
      <p:pic>
        <p:nvPicPr>
          <p:cNvPr id="6146" name="Picture 2" descr="Image result for michael rosen with children">
            <a:extLst>
              <a:ext uri="{FF2B5EF4-FFF2-40B4-BE49-F238E27FC236}">
                <a16:creationId xmlns:a16="http://schemas.microsoft.com/office/drawing/2014/main" id="{8D37114E-E632-4099-B66C-527988A2F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052" y="4420654"/>
            <a:ext cx="2978580" cy="175736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 name="Picture 9" descr="A group of people posing for the camera&#10;&#10;Description automatically generated">
            <a:extLst>
              <a:ext uri="{FF2B5EF4-FFF2-40B4-BE49-F238E27FC236}">
                <a16:creationId xmlns:a16="http://schemas.microsoft.com/office/drawing/2014/main" id="{D668C2EA-94BC-4842-B4BA-94082787D6FA}"/>
              </a:ext>
            </a:extLst>
          </p:cNvPr>
          <p:cNvPicPr>
            <a:picLocks noChangeAspect="1"/>
          </p:cNvPicPr>
          <p:nvPr/>
        </p:nvPicPr>
        <p:blipFill>
          <a:blip r:embed="rId5"/>
          <a:stretch>
            <a:fillRect/>
          </a:stretch>
        </p:blipFill>
        <p:spPr>
          <a:xfrm>
            <a:off x="8767762" y="4420653"/>
            <a:ext cx="3114675" cy="1828800"/>
          </a:xfrm>
          <a:prstGeom prst="rect">
            <a:avLst/>
          </a:prstGeom>
          <a:effectLst>
            <a:softEdge rad="63500"/>
          </a:effectLst>
        </p:spPr>
      </p:pic>
    </p:spTree>
    <p:extLst>
      <p:ext uri="{BB962C8B-B14F-4D97-AF65-F5344CB8AC3E}">
        <p14:creationId xmlns:p14="http://schemas.microsoft.com/office/powerpoint/2010/main" val="33927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171E-B65A-4552-950C-3254A7B54BAC}"/>
              </a:ext>
            </a:extLst>
          </p:cNvPr>
          <p:cNvSpPr>
            <a:spLocks noGrp="1"/>
          </p:cNvSpPr>
          <p:nvPr>
            <p:ph type="ctrTitle"/>
          </p:nvPr>
        </p:nvSpPr>
        <p:spPr>
          <a:xfrm>
            <a:off x="2150020" y="1635853"/>
            <a:ext cx="8361229" cy="1266738"/>
          </a:xfrm>
        </p:spPr>
        <p:txBody>
          <a:bodyPr/>
          <a:lstStyle/>
          <a:p>
            <a:r>
              <a:rPr lang="en-GB" sz="2400" dirty="0">
                <a:latin typeface="Segoe Print" panose="02000600000000000000" pitchFamily="2" charset="0"/>
              </a:rPr>
              <a:t>Other poems I read this week- </a:t>
            </a:r>
            <a:br>
              <a:rPr lang="en-GB" sz="2400" dirty="0">
                <a:latin typeface="Segoe Print" panose="02000600000000000000" pitchFamily="2" charset="0"/>
              </a:rPr>
            </a:br>
            <a:r>
              <a:rPr lang="en-GB" sz="2400" dirty="0">
                <a:latin typeface="Segoe Print" panose="02000600000000000000" pitchFamily="2" charset="0"/>
              </a:rPr>
              <a:t/>
            </a:r>
            <a:br>
              <a:rPr lang="en-GB" sz="2400" dirty="0">
                <a:latin typeface="Segoe Print" panose="02000600000000000000" pitchFamily="2" charset="0"/>
              </a:rPr>
            </a:br>
            <a:endParaRPr lang="en-GB" sz="2400" dirty="0">
              <a:latin typeface="Segoe Print" panose="02000600000000000000" pitchFamily="2" charset="0"/>
            </a:endParaRPr>
          </a:p>
        </p:txBody>
      </p:sp>
      <p:sp>
        <p:nvSpPr>
          <p:cNvPr id="3" name="Subtitle 2">
            <a:extLst>
              <a:ext uri="{FF2B5EF4-FFF2-40B4-BE49-F238E27FC236}">
                <a16:creationId xmlns:a16="http://schemas.microsoft.com/office/drawing/2014/main" id="{B902FCFD-C7A8-4D53-BB6B-F809243691AD}"/>
              </a:ext>
            </a:extLst>
          </p:cNvPr>
          <p:cNvSpPr>
            <a:spLocks noGrp="1"/>
          </p:cNvSpPr>
          <p:nvPr>
            <p:ph type="subTitle" idx="1"/>
          </p:nvPr>
        </p:nvSpPr>
        <p:spPr>
          <a:xfrm>
            <a:off x="4507937" y="2523860"/>
            <a:ext cx="3645393" cy="1981028"/>
          </a:xfrm>
        </p:spPr>
        <p:txBody>
          <a:bodyPr>
            <a:normAutofit fontScale="62500" lnSpcReduction="20000"/>
          </a:bodyPr>
          <a:lstStyle/>
          <a:p>
            <a:r>
              <a:rPr lang="en-GB" dirty="0">
                <a:solidFill>
                  <a:srgbClr val="00B0F0"/>
                </a:solidFill>
                <a:latin typeface="Segoe Print" panose="02000600000000000000" pitchFamily="2" charset="0"/>
              </a:rPr>
              <a:t>Wordsworth- </a:t>
            </a:r>
          </a:p>
          <a:p>
            <a:r>
              <a:rPr lang="en-GB" dirty="0">
                <a:latin typeface="Segoe Print" panose="02000600000000000000" pitchFamily="2" charset="0"/>
              </a:rPr>
              <a:t>Daffodils</a:t>
            </a:r>
          </a:p>
          <a:p>
            <a:endParaRPr lang="en-GB" dirty="0">
              <a:latin typeface="Segoe Print" panose="02000600000000000000" pitchFamily="2" charset="0"/>
            </a:endParaRPr>
          </a:p>
          <a:p>
            <a:endParaRPr lang="en-GB" dirty="0">
              <a:latin typeface="Segoe Print" panose="02000600000000000000" pitchFamily="2" charset="0"/>
            </a:endParaRPr>
          </a:p>
          <a:p>
            <a:r>
              <a:rPr lang="en-GB" dirty="0">
                <a:solidFill>
                  <a:srgbClr val="00B0F0"/>
                </a:solidFill>
                <a:latin typeface="Segoe Print" panose="02000600000000000000" pitchFamily="2" charset="0"/>
              </a:rPr>
              <a:t>Seamus Heaney-</a:t>
            </a:r>
          </a:p>
          <a:p>
            <a:r>
              <a:rPr lang="en-GB" dirty="0">
                <a:latin typeface="Segoe Print" panose="02000600000000000000" pitchFamily="2" charset="0"/>
              </a:rPr>
              <a:t>Mid term break, </a:t>
            </a:r>
          </a:p>
          <a:p>
            <a:r>
              <a:rPr lang="en-GB" dirty="0">
                <a:latin typeface="Segoe Print" panose="02000600000000000000" pitchFamily="2" charset="0"/>
              </a:rPr>
              <a:t>Digging, </a:t>
            </a:r>
          </a:p>
          <a:p>
            <a:r>
              <a:rPr lang="en-GB" dirty="0">
                <a:latin typeface="Segoe Print" panose="02000600000000000000" pitchFamily="2" charset="0"/>
              </a:rPr>
              <a:t>Blackberry Picking,</a:t>
            </a:r>
          </a:p>
          <a:p>
            <a:r>
              <a:rPr lang="en-GB" dirty="0">
                <a:latin typeface="Segoe Print" panose="02000600000000000000" pitchFamily="2" charset="0"/>
              </a:rPr>
              <a:t> Scaffolding</a:t>
            </a:r>
          </a:p>
          <a:p>
            <a:endParaRPr lang="en-GB" dirty="0">
              <a:latin typeface="Segoe Print" panose="02000600000000000000" pitchFamily="2" charset="0"/>
            </a:endParaRPr>
          </a:p>
        </p:txBody>
      </p:sp>
    </p:spTree>
    <p:extLst>
      <p:ext uri="{BB962C8B-B14F-4D97-AF65-F5344CB8AC3E}">
        <p14:creationId xmlns:p14="http://schemas.microsoft.com/office/powerpoint/2010/main" val="243658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FF290C-0A8F-466E-8070-80727E5C4DAF}"/>
              </a:ext>
            </a:extLst>
          </p:cNvPr>
          <p:cNvSpPr>
            <a:spLocks noGrp="1"/>
          </p:cNvSpPr>
          <p:nvPr>
            <p:ph type="subTitle" idx="1"/>
          </p:nvPr>
        </p:nvSpPr>
        <p:spPr>
          <a:xfrm>
            <a:off x="2520516" y="2306973"/>
            <a:ext cx="1824982" cy="1779199"/>
          </a:xfrm>
        </p:spPr>
        <p:txBody>
          <a:bodyPr/>
          <a:lstStyle/>
          <a:p>
            <a:r>
              <a:rPr lang="en-GB" b="1" i="1" dirty="0">
                <a:solidFill>
                  <a:srgbClr val="FF0000"/>
                </a:solidFill>
                <a:latin typeface="Segoe Print" panose="02000600000000000000" pitchFamily="2" charset="0"/>
              </a:rPr>
              <a:t>By Oliver Fulton</a:t>
            </a:r>
          </a:p>
          <a:p>
            <a:endParaRPr lang="en-GB" b="1" i="1" dirty="0">
              <a:solidFill>
                <a:srgbClr val="FF0000"/>
              </a:solidFill>
              <a:latin typeface="Segoe Print" panose="02000600000000000000" pitchFamily="2" charset="0"/>
            </a:endParaRPr>
          </a:p>
        </p:txBody>
      </p:sp>
    </p:spTree>
    <p:extLst>
      <p:ext uri="{BB962C8B-B14F-4D97-AF65-F5344CB8AC3E}">
        <p14:creationId xmlns:p14="http://schemas.microsoft.com/office/powerpoint/2010/main" val="279523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B41-A73C-4A98-AD1A-1D4A1FB1EAF8}"/>
              </a:ext>
            </a:extLst>
          </p:cNvPr>
          <p:cNvSpPr>
            <a:spLocks noGrp="1"/>
          </p:cNvSpPr>
          <p:nvPr>
            <p:ph type="ctrTitle"/>
          </p:nvPr>
        </p:nvSpPr>
        <p:spPr>
          <a:xfrm>
            <a:off x="1990629" y="1394171"/>
            <a:ext cx="8361229" cy="510129"/>
          </a:xfrm>
        </p:spPr>
        <p:txBody>
          <a:bodyPr/>
          <a:lstStyle/>
          <a:p>
            <a:r>
              <a:rPr lang="en-GB" sz="2800" b="1" i="1" dirty="0">
                <a:latin typeface="Segoe Print" panose="02000600000000000000" pitchFamily="2" charset="0"/>
              </a:rPr>
              <a:t>Inside the mind of the poet</a:t>
            </a:r>
          </a:p>
        </p:txBody>
      </p:sp>
      <p:sp>
        <p:nvSpPr>
          <p:cNvPr id="3" name="Subtitle 2">
            <a:extLst>
              <a:ext uri="{FF2B5EF4-FFF2-40B4-BE49-F238E27FC236}">
                <a16:creationId xmlns:a16="http://schemas.microsoft.com/office/drawing/2014/main" id="{290909E2-758B-41E0-A985-7DC96D9DA76D}"/>
              </a:ext>
            </a:extLst>
          </p:cNvPr>
          <p:cNvSpPr>
            <a:spLocks noGrp="1"/>
          </p:cNvSpPr>
          <p:nvPr>
            <p:ph type="subTitle" idx="1"/>
          </p:nvPr>
        </p:nvSpPr>
        <p:spPr/>
        <p:txBody>
          <a:bodyPr>
            <a:normAutofit fontScale="92500" lnSpcReduction="10000"/>
          </a:bodyPr>
          <a:lstStyle/>
          <a:p>
            <a:r>
              <a:rPr lang="en-GB" dirty="0">
                <a:latin typeface="Segoe Print" panose="02000600000000000000" pitchFamily="2" charset="0"/>
              </a:rPr>
              <a:t>Extracts taken from </a:t>
            </a:r>
          </a:p>
          <a:p>
            <a:endParaRPr lang="en-GB" dirty="0">
              <a:latin typeface="Segoe Print" panose="02000600000000000000" pitchFamily="2" charset="0"/>
            </a:endParaRPr>
          </a:p>
          <a:p>
            <a:r>
              <a:rPr lang="en-GB" b="1" dirty="0">
                <a:latin typeface="Segoe Print" panose="02000600000000000000" pitchFamily="2" charset="0"/>
              </a:rPr>
              <a:t>michaelrosen.co.uk</a:t>
            </a:r>
          </a:p>
        </p:txBody>
      </p:sp>
      <p:pic>
        <p:nvPicPr>
          <p:cNvPr id="4098" name="Picture 2" descr="Image result for rosen nhs poem">
            <a:extLst>
              <a:ext uri="{FF2B5EF4-FFF2-40B4-BE49-F238E27FC236}">
                <a16:creationId xmlns:a16="http://schemas.microsoft.com/office/drawing/2014/main" id="{B959C87E-D064-4EC2-9524-810CB0141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665" y="1894243"/>
            <a:ext cx="3096669" cy="20149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75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BAFE-9E88-4DD7-B28D-4FD91F2C7CBB}"/>
              </a:ext>
            </a:extLst>
          </p:cNvPr>
          <p:cNvSpPr>
            <a:spLocks noGrp="1"/>
          </p:cNvSpPr>
          <p:nvPr>
            <p:ph type="title"/>
          </p:nvPr>
        </p:nvSpPr>
        <p:spPr>
          <a:xfrm>
            <a:off x="1371600" y="685799"/>
            <a:ext cx="4592972" cy="3080857"/>
          </a:xfrm>
        </p:spPr>
        <p:txBody>
          <a:bodyPr>
            <a:noAutofit/>
          </a:bodyPr>
          <a:lstStyle/>
          <a:p>
            <a:r>
              <a:rPr lang="en-GB" sz="1800" dirty="0">
                <a:latin typeface="Segoe Print" panose="02000600000000000000" pitchFamily="2" charset="0"/>
              </a:rPr>
              <a:t>“</a:t>
            </a:r>
            <a:r>
              <a:rPr lang="en-GB" sz="1800" b="1" dirty="0">
                <a:latin typeface="Segoe Print" panose="02000600000000000000" pitchFamily="2" charset="0"/>
              </a:rPr>
              <a:t>When I was a boy, my parents used to play us recordings of poets reading their own poems. </a:t>
            </a:r>
            <a:br>
              <a:rPr lang="en-GB" sz="1800" b="1" dirty="0">
                <a:latin typeface="Segoe Print" panose="02000600000000000000" pitchFamily="2" charset="0"/>
              </a:rPr>
            </a:br>
            <a:r>
              <a:rPr lang="en-GB" sz="1800" b="1" dirty="0">
                <a:latin typeface="Segoe Print" panose="02000600000000000000" pitchFamily="2" charset="0"/>
              </a:rPr>
              <a:t/>
            </a:r>
            <a:br>
              <a:rPr lang="en-GB" sz="1800" b="1" dirty="0">
                <a:latin typeface="Segoe Print" panose="02000600000000000000" pitchFamily="2" charset="0"/>
              </a:rPr>
            </a:br>
            <a:r>
              <a:rPr lang="en-GB" sz="1800" b="1" dirty="0">
                <a:latin typeface="Segoe Print" panose="02000600000000000000" pitchFamily="2" charset="0"/>
              </a:rPr>
              <a:t>My brother and I used to like imitating them. My mother did poetry programmes for BBC SCHOOLS RADIO and I liked them.</a:t>
            </a:r>
            <a:br>
              <a:rPr lang="en-GB" sz="1800" b="1" dirty="0">
                <a:latin typeface="Segoe Print" panose="02000600000000000000" pitchFamily="2" charset="0"/>
              </a:rPr>
            </a:br>
            <a:r>
              <a:rPr lang="en-GB" sz="1800" b="1" dirty="0">
                <a:latin typeface="Segoe Print" panose="02000600000000000000" pitchFamily="2" charset="0"/>
              </a:rPr>
              <a:t/>
            </a:r>
            <a:br>
              <a:rPr lang="en-GB" sz="1800" b="1" dirty="0">
                <a:latin typeface="Segoe Print" panose="02000600000000000000" pitchFamily="2" charset="0"/>
              </a:rPr>
            </a:br>
            <a:r>
              <a:rPr lang="en-GB" sz="1800" b="1" dirty="0">
                <a:latin typeface="Segoe Print" panose="02000600000000000000" pitchFamily="2" charset="0"/>
              </a:rPr>
              <a:t>Nearly all my children have liked poetry when they were young.’’ </a:t>
            </a:r>
            <a:r>
              <a:rPr lang="en-GB" sz="2400" b="1" dirty="0"/>
              <a:t/>
            </a:r>
            <a:br>
              <a:rPr lang="en-GB" sz="2400" b="1" dirty="0"/>
            </a:br>
            <a:r>
              <a:rPr lang="en-GB" sz="2400" b="1" dirty="0"/>
              <a:t/>
            </a:r>
            <a:br>
              <a:rPr lang="en-GB" sz="2400" b="1" dirty="0"/>
            </a:br>
            <a:r>
              <a:rPr lang="en-GB" sz="2400" dirty="0"/>
              <a:t/>
            </a:r>
            <a:br>
              <a:rPr lang="en-GB" sz="2400" dirty="0"/>
            </a:br>
            <a:r>
              <a:rPr lang="en-GB" sz="2400" dirty="0"/>
              <a:t/>
            </a:r>
            <a:br>
              <a:rPr lang="en-GB" sz="2400" dirty="0"/>
            </a:br>
            <a:r>
              <a:rPr lang="en-GB" sz="2400" dirty="0"/>
              <a:t>				 			</a:t>
            </a:r>
            <a:r>
              <a:rPr lang="en-GB" sz="2400" dirty="0">
                <a:solidFill>
                  <a:srgbClr val="FF0000"/>
                </a:solidFill>
                <a:latin typeface="Segoe Print" panose="02000600000000000000" pitchFamily="2" charset="0"/>
              </a:rPr>
              <a:t>Rosen…</a:t>
            </a:r>
          </a:p>
        </p:txBody>
      </p:sp>
      <p:pic>
        <p:nvPicPr>
          <p:cNvPr id="2050" name="Picture 2" descr="See the source image">
            <a:extLst>
              <a:ext uri="{FF2B5EF4-FFF2-40B4-BE49-F238E27FC236}">
                <a16:creationId xmlns:a16="http://schemas.microsoft.com/office/drawing/2014/main" id="{F1D06475-1FF4-454D-9ED5-1B81BE73EC9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7754" y="1231070"/>
            <a:ext cx="2314575" cy="372193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4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74B2-9369-4BDB-85ED-8638108B4C63}"/>
              </a:ext>
            </a:extLst>
          </p:cNvPr>
          <p:cNvSpPr>
            <a:spLocks noGrp="1"/>
          </p:cNvSpPr>
          <p:nvPr>
            <p:ph type="title"/>
          </p:nvPr>
        </p:nvSpPr>
        <p:spPr>
          <a:xfrm>
            <a:off x="1381125" y="1028700"/>
            <a:ext cx="4400550" cy="3886200"/>
          </a:xfrm>
        </p:spPr>
        <p:txBody>
          <a:bodyPr>
            <a:normAutofit/>
          </a:bodyPr>
          <a:lstStyle/>
          <a:p>
            <a:r>
              <a:rPr lang="en-GB" sz="1800" dirty="0">
                <a:latin typeface="Segoe Print" panose="02000600000000000000" pitchFamily="2" charset="0"/>
              </a:rPr>
              <a:t>‘</a:t>
            </a:r>
            <a:r>
              <a:rPr lang="en-GB" sz="2700" dirty="0">
                <a:latin typeface="Segoe Print" panose="02000600000000000000" pitchFamily="2" charset="0"/>
              </a:rPr>
              <a:t>If children get a chance to write poems, it gives them an opportunity to play with language in a way no other activity lets them… it helps them reflect on the world around them and who they are.’ </a:t>
            </a:r>
          </a:p>
        </p:txBody>
      </p:sp>
      <p:pic>
        <p:nvPicPr>
          <p:cNvPr id="6" name="Content Placeholder 5" descr="A picture containing bed&#10;&#10;Description automatically generated">
            <a:extLst>
              <a:ext uri="{FF2B5EF4-FFF2-40B4-BE49-F238E27FC236}">
                <a16:creationId xmlns:a16="http://schemas.microsoft.com/office/drawing/2014/main" id="{D43537EB-8C24-4773-AB54-7C159E687E9E}"/>
              </a:ext>
            </a:extLst>
          </p:cNvPr>
          <p:cNvPicPr>
            <a:picLocks noGrp="1" noChangeAspect="1"/>
          </p:cNvPicPr>
          <p:nvPr>
            <p:ph sz="half" idx="1"/>
          </p:nvPr>
        </p:nvPicPr>
        <p:blipFill>
          <a:blip r:embed="rId2"/>
          <a:stretch>
            <a:fillRect/>
          </a:stretch>
        </p:blipFill>
        <p:spPr>
          <a:xfrm>
            <a:off x="6741319" y="1119375"/>
            <a:ext cx="3033743" cy="3424050"/>
          </a:xfrm>
        </p:spPr>
      </p:pic>
    </p:spTree>
    <p:extLst>
      <p:ext uri="{BB962C8B-B14F-4D97-AF65-F5344CB8AC3E}">
        <p14:creationId xmlns:p14="http://schemas.microsoft.com/office/powerpoint/2010/main" val="4453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1E1E-347D-46C6-AF7C-ACF174493E5C}"/>
              </a:ext>
            </a:extLst>
          </p:cNvPr>
          <p:cNvSpPr>
            <a:spLocks noGrp="1"/>
          </p:cNvSpPr>
          <p:nvPr>
            <p:ph type="title"/>
          </p:nvPr>
        </p:nvSpPr>
        <p:spPr>
          <a:xfrm>
            <a:off x="1371600" y="685800"/>
            <a:ext cx="3952875" cy="1485900"/>
          </a:xfrm>
        </p:spPr>
        <p:txBody>
          <a:bodyPr>
            <a:noAutofit/>
          </a:bodyPr>
          <a:lstStyle/>
          <a:p>
            <a:r>
              <a:rPr lang="en-GB" sz="2400" dirty="0">
                <a:latin typeface="Segoe Print" panose="02000600000000000000" pitchFamily="2" charset="0"/>
              </a:rPr>
              <a:t>‘</a:t>
            </a:r>
            <a:r>
              <a:rPr lang="en-GB" sz="2400" b="1" dirty="0">
                <a:latin typeface="Segoe Print" panose="02000600000000000000" pitchFamily="2" charset="0"/>
              </a:rPr>
              <a:t>Poems are like photos in a photo album, moments, objects, people-frozen for us to look at.’</a:t>
            </a:r>
          </a:p>
        </p:txBody>
      </p:sp>
      <p:pic>
        <p:nvPicPr>
          <p:cNvPr id="6" name="Content Placeholder 5" descr="A picture containing person, man, sitting, racket&#10;&#10;Description automatically generated">
            <a:extLst>
              <a:ext uri="{FF2B5EF4-FFF2-40B4-BE49-F238E27FC236}">
                <a16:creationId xmlns:a16="http://schemas.microsoft.com/office/drawing/2014/main" id="{E28C66E9-5A5F-4589-B3BF-DE60EA8AD6E4}"/>
              </a:ext>
            </a:extLst>
          </p:cNvPr>
          <p:cNvPicPr>
            <a:picLocks noGrp="1" noChangeAspect="1"/>
          </p:cNvPicPr>
          <p:nvPr>
            <p:ph sz="half" idx="1"/>
          </p:nvPr>
        </p:nvPicPr>
        <p:blipFill>
          <a:blip r:embed="rId2"/>
          <a:stretch>
            <a:fillRect/>
          </a:stretch>
        </p:blipFill>
        <p:spPr>
          <a:xfrm>
            <a:off x="5818289" y="1860513"/>
            <a:ext cx="4800600" cy="2870791"/>
          </a:xfrm>
          <a:effectLst>
            <a:softEdge rad="127000"/>
          </a:effectLst>
        </p:spPr>
      </p:pic>
    </p:spTree>
    <p:extLst>
      <p:ext uri="{BB962C8B-B14F-4D97-AF65-F5344CB8AC3E}">
        <p14:creationId xmlns:p14="http://schemas.microsoft.com/office/powerpoint/2010/main" val="12790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BF25-CA0F-49E4-B5C4-17226321A2D5}"/>
              </a:ext>
            </a:extLst>
          </p:cNvPr>
          <p:cNvSpPr>
            <a:spLocks noGrp="1"/>
          </p:cNvSpPr>
          <p:nvPr>
            <p:ph type="title"/>
          </p:nvPr>
        </p:nvSpPr>
        <p:spPr>
          <a:xfrm>
            <a:off x="2014757" y="980948"/>
            <a:ext cx="3689757" cy="2448052"/>
          </a:xfrm>
        </p:spPr>
        <p:txBody>
          <a:bodyPr>
            <a:normAutofit fontScale="90000"/>
          </a:bodyPr>
          <a:lstStyle/>
          <a:p>
            <a:r>
              <a:rPr lang="en-GB" sz="2400" b="1" dirty="0">
                <a:solidFill>
                  <a:srgbClr val="0070C0"/>
                </a:solidFill>
                <a:latin typeface="Segoe Print" panose="02000600000000000000" pitchFamily="2" charset="0"/>
              </a:rPr>
              <a:t>Rosen’s advice to parents…</a:t>
            </a:r>
            <a:r>
              <a:rPr lang="en-GB" sz="1800" b="1" dirty="0">
                <a:latin typeface="Segoe Print" panose="02000600000000000000" pitchFamily="2" charset="0"/>
              </a:rPr>
              <a:t/>
            </a:r>
            <a:br>
              <a:rPr lang="en-GB" sz="1800" b="1" dirty="0">
                <a:latin typeface="Segoe Print" panose="02000600000000000000" pitchFamily="2" charset="0"/>
              </a:rPr>
            </a:br>
            <a:r>
              <a:rPr lang="en-GB" sz="1800" b="1" dirty="0">
                <a:latin typeface="Segoe Print" panose="02000600000000000000" pitchFamily="2" charset="0"/>
              </a:rPr>
              <a:t/>
            </a:r>
            <a:br>
              <a:rPr lang="en-GB" sz="1800" b="1" dirty="0">
                <a:latin typeface="Segoe Print" panose="02000600000000000000" pitchFamily="2" charset="0"/>
              </a:rPr>
            </a:br>
            <a:r>
              <a:rPr lang="en-GB" sz="1800" b="1" dirty="0">
                <a:latin typeface="Segoe Print" panose="02000600000000000000" pitchFamily="2" charset="0"/>
              </a:rPr>
              <a:t> …read poetry out loud with your children, no matter how short, say them out loud in the car, or over the kitchen table. Let the sound of poetry go in their ears…</a:t>
            </a:r>
          </a:p>
        </p:txBody>
      </p:sp>
      <p:pic>
        <p:nvPicPr>
          <p:cNvPr id="6" name="Content Placeholder 5" descr="A picture containing man, food&#10;&#10;Description automatically generated">
            <a:extLst>
              <a:ext uri="{FF2B5EF4-FFF2-40B4-BE49-F238E27FC236}">
                <a16:creationId xmlns:a16="http://schemas.microsoft.com/office/drawing/2014/main" id="{1BE65260-A299-42DB-910D-A0F7DDC0FD32}"/>
              </a:ext>
            </a:extLst>
          </p:cNvPr>
          <p:cNvPicPr>
            <a:picLocks noGrp="1" noChangeAspect="1"/>
          </p:cNvPicPr>
          <p:nvPr>
            <p:ph sz="half" idx="1"/>
          </p:nvPr>
        </p:nvPicPr>
        <p:blipFill>
          <a:blip r:embed="rId2"/>
          <a:stretch>
            <a:fillRect/>
          </a:stretch>
        </p:blipFill>
        <p:spPr>
          <a:xfrm>
            <a:off x="2125298" y="3276127"/>
            <a:ext cx="3468673" cy="2142096"/>
          </a:xfrm>
          <a:effectLst>
            <a:softEdge rad="127000"/>
          </a:effectLst>
        </p:spPr>
      </p:pic>
      <p:pic>
        <p:nvPicPr>
          <p:cNvPr id="8" name="Content Placeholder 7" descr="A picture containing text, newspaper&#10;&#10;Description automatically generated">
            <a:extLst>
              <a:ext uri="{FF2B5EF4-FFF2-40B4-BE49-F238E27FC236}">
                <a16:creationId xmlns:a16="http://schemas.microsoft.com/office/drawing/2014/main" id="{024E9ACC-1C63-41D6-BD8A-A89FB2F3687C}"/>
              </a:ext>
            </a:extLst>
          </p:cNvPr>
          <p:cNvPicPr>
            <a:picLocks noGrp="1" noChangeAspect="1"/>
          </p:cNvPicPr>
          <p:nvPr>
            <p:ph sz="half" idx="2"/>
          </p:nvPr>
        </p:nvPicPr>
        <p:blipFill>
          <a:blip r:embed="rId3"/>
          <a:stretch>
            <a:fillRect/>
          </a:stretch>
        </p:blipFill>
        <p:spPr>
          <a:xfrm>
            <a:off x="6875741" y="958684"/>
            <a:ext cx="3239809" cy="4014103"/>
          </a:xfrm>
          <a:effectLst>
            <a:softEdge rad="63500"/>
          </a:effectLst>
        </p:spPr>
      </p:pic>
    </p:spTree>
    <p:extLst>
      <p:ext uri="{BB962C8B-B14F-4D97-AF65-F5344CB8AC3E}">
        <p14:creationId xmlns:p14="http://schemas.microsoft.com/office/powerpoint/2010/main" val="84481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8700-2F7D-4BB8-86AF-AC41EFE36DBA}"/>
              </a:ext>
            </a:extLst>
          </p:cNvPr>
          <p:cNvSpPr>
            <a:spLocks noGrp="1"/>
          </p:cNvSpPr>
          <p:nvPr>
            <p:ph type="title"/>
          </p:nvPr>
        </p:nvSpPr>
        <p:spPr>
          <a:xfrm>
            <a:off x="1371601" y="685799"/>
            <a:ext cx="2389352" cy="2743201"/>
          </a:xfrm>
        </p:spPr>
        <p:txBody>
          <a:bodyPr>
            <a:noAutofit/>
          </a:bodyPr>
          <a:lstStyle/>
          <a:p>
            <a:r>
              <a:rPr lang="en-GB" sz="2400" b="1" dirty="0">
                <a:solidFill>
                  <a:srgbClr val="0070C0"/>
                </a:solidFill>
                <a:latin typeface="Segoe Print" panose="02000600000000000000" pitchFamily="2" charset="0"/>
              </a:rPr>
              <a:t>Is rhyme important?</a:t>
            </a:r>
            <a:br>
              <a:rPr lang="en-GB" sz="2400" b="1" dirty="0">
                <a:solidFill>
                  <a:srgbClr val="0070C0"/>
                </a:solidFill>
                <a:latin typeface="Segoe Print" panose="02000600000000000000" pitchFamily="2" charset="0"/>
              </a:rPr>
            </a:br>
            <a:r>
              <a:rPr lang="en-GB" sz="2400" b="1" dirty="0">
                <a:solidFill>
                  <a:srgbClr val="0070C0"/>
                </a:solidFill>
                <a:latin typeface="Segoe Print" panose="02000600000000000000" pitchFamily="2" charset="0"/>
              </a:rPr>
              <a:t/>
            </a:r>
            <a:br>
              <a:rPr lang="en-GB" sz="2400" b="1" dirty="0">
                <a:solidFill>
                  <a:srgbClr val="0070C0"/>
                </a:solidFill>
                <a:latin typeface="Segoe Print" panose="02000600000000000000" pitchFamily="2" charset="0"/>
              </a:rPr>
            </a:br>
            <a:r>
              <a:rPr lang="en-GB" sz="1800" b="1" dirty="0">
                <a:solidFill>
                  <a:srgbClr val="0070C0"/>
                </a:solidFill>
                <a:latin typeface="Segoe Print" panose="02000600000000000000" pitchFamily="2" charset="0"/>
              </a:rPr>
              <a:t/>
            </a:r>
            <a:br>
              <a:rPr lang="en-GB" sz="1800" b="1" dirty="0">
                <a:solidFill>
                  <a:srgbClr val="0070C0"/>
                </a:solidFill>
                <a:latin typeface="Segoe Print" panose="02000600000000000000" pitchFamily="2" charset="0"/>
              </a:rPr>
            </a:br>
            <a:r>
              <a:rPr lang="en-GB" sz="1800" b="1" dirty="0">
                <a:latin typeface="Segoe Print" panose="02000600000000000000" pitchFamily="2" charset="0"/>
              </a:rPr>
              <a:t>“It’s one of the musical instruments in a poet’s box of tricks.</a:t>
            </a:r>
            <a:br>
              <a:rPr lang="en-GB" sz="1800" b="1" dirty="0">
                <a:latin typeface="Segoe Print" panose="02000600000000000000" pitchFamily="2" charset="0"/>
              </a:rPr>
            </a:br>
            <a:r>
              <a:rPr lang="en-GB" sz="1800" b="1" dirty="0">
                <a:latin typeface="Segoe Print" panose="02000600000000000000" pitchFamily="2" charset="0"/>
              </a:rPr>
              <a:t> </a:t>
            </a:r>
            <a:br>
              <a:rPr lang="en-GB" sz="1800" b="1" dirty="0">
                <a:latin typeface="Segoe Print" panose="02000600000000000000" pitchFamily="2" charset="0"/>
              </a:rPr>
            </a:br>
            <a:r>
              <a:rPr lang="en-GB" sz="1800" b="1" dirty="0">
                <a:latin typeface="Segoe Print" panose="02000600000000000000" pitchFamily="2" charset="0"/>
              </a:rPr>
              <a:t>Sometimes it’s important, some times it’s funny, sometimes it doesn’t quite work.</a:t>
            </a:r>
            <a:br>
              <a:rPr lang="en-GB" sz="1800" b="1" dirty="0">
                <a:latin typeface="Segoe Print" panose="02000600000000000000" pitchFamily="2" charset="0"/>
              </a:rPr>
            </a:br>
            <a:r>
              <a:rPr lang="en-GB" sz="1800" b="1" dirty="0">
                <a:latin typeface="Segoe Print" panose="02000600000000000000" pitchFamily="2" charset="0"/>
              </a:rPr>
              <a:t/>
            </a:r>
            <a:br>
              <a:rPr lang="en-GB" sz="1800" b="1" dirty="0">
                <a:latin typeface="Segoe Print" panose="02000600000000000000" pitchFamily="2" charset="0"/>
              </a:rPr>
            </a:br>
            <a:r>
              <a:rPr lang="en-GB" sz="1800" b="1" dirty="0">
                <a:latin typeface="Segoe Print" panose="02000600000000000000" pitchFamily="2" charset="0"/>
              </a:rPr>
              <a:t> It all depends.’ </a:t>
            </a:r>
          </a:p>
        </p:txBody>
      </p:sp>
      <p:pic>
        <p:nvPicPr>
          <p:cNvPr id="6" name="Content Placeholder 5" descr="A close up of a logo&#10;&#10;Description automatically generated">
            <a:extLst>
              <a:ext uri="{FF2B5EF4-FFF2-40B4-BE49-F238E27FC236}">
                <a16:creationId xmlns:a16="http://schemas.microsoft.com/office/drawing/2014/main" id="{C54FCF30-3249-42A3-AA1D-16C6D7E62C03}"/>
              </a:ext>
            </a:extLst>
          </p:cNvPr>
          <p:cNvPicPr>
            <a:picLocks noGrp="1" noChangeAspect="1"/>
          </p:cNvPicPr>
          <p:nvPr>
            <p:ph sz="half" idx="2"/>
          </p:nvPr>
        </p:nvPicPr>
        <p:blipFill>
          <a:blip r:embed="rId2"/>
          <a:stretch>
            <a:fillRect/>
          </a:stretch>
        </p:blipFill>
        <p:spPr>
          <a:xfrm>
            <a:off x="7019925" y="192647"/>
            <a:ext cx="4314892" cy="2295998"/>
          </a:xfrm>
        </p:spPr>
      </p:pic>
      <p:pic>
        <p:nvPicPr>
          <p:cNvPr id="8" name="Picture 7" descr="A close up of a map&#10;&#10;Description automatically generated">
            <a:extLst>
              <a:ext uri="{FF2B5EF4-FFF2-40B4-BE49-F238E27FC236}">
                <a16:creationId xmlns:a16="http://schemas.microsoft.com/office/drawing/2014/main" id="{DC28A306-9F01-4E6C-B43B-6CAB364DD571}"/>
              </a:ext>
            </a:extLst>
          </p:cNvPr>
          <p:cNvPicPr>
            <a:picLocks noChangeAspect="1"/>
          </p:cNvPicPr>
          <p:nvPr/>
        </p:nvPicPr>
        <p:blipFill>
          <a:blip r:embed="rId3"/>
          <a:stretch>
            <a:fillRect/>
          </a:stretch>
        </p:blipFill>
        <p:spPr>
          <a:xfrm>
            <a:off x="3731571" y="685799"/>
            <a:ext cx="3037031" cy="4273747"/>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8AE82685-47D2-4615-95D6-BC42A853425C}"/>
              </a:ext>
            </a:extLst>
          </p:cNvPr>
          <p:cNvPicPr>
            <a:picLocks noChangeAspect="1"/>
          </p:cNvPicPr>
          <p:nvPr/>
        </p:nvPicPr>
        <p:blipFill>
          <a:blip r:embed="rId4"/>
          <a:stretch>
            <a:fillRect/>
          </a:stretch>
        </p:blipFill>
        <p:spPr>
          <a:xfrm>
            <a:off x="7019925" y="2905124"/>
            <a:ext cx="4314892" cy="2790825"/>
          </a:xfrm>
          <a:prstGeom prst="rect">
            <a:avLst/>
          </a:prstGeom>
        </p:spPr>
      </p:pic>
    </p:spTree>
    <p:extLst>
      <p:ext uri="{BB962C8B-B14F-4D97-AF65-F5344CB8AC3E}">
        <p14:creationId xmlns:p14="http://schemas.microsoft.com/office/powerpoint/2010/main" val="338547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5720-11D9-4DD5-8E27-C6536FDAF829}"/>
              </a:ext>
            </a:extLst>
          </p:cNvPr>
          <p:cNvSpPr>
            <a:spLocks noGrp="1"/>
          </p:cNvSpPr>
          <p:nvPr>
            <p:ph type="title"/>
          </p:nvPr>
        </p:nvSpPr>
        <p:spPr>
          <a:xfrm>
            <a:off x="1295400" y="342899"/>
            <a:ext cx="9601200" cy="6172202"/>
          </a:xfrm>
        </p:spPr>
        <p:txBody>
          <a:bodyPr>
            <a:normAutofit/>
          </a:bodyPr>
          <a:lstStyle/>
          <a:p>
            <a:r>
              <a:rPr lang="en-GB" sz="2400" b="1" u="sng" dirty="0">
                <a:solidFill>
                  <a:srgbClr val="0070C0"/>
                </a:solidFill>
                <a:latin typeface="Segoe Print" panose="02000600000000000000" pitchFamily="2" charset="0"/>
              </a:rPr>
              <a:t>Rosen's thoughts on Poetry:</a:t>
            </a:r>
            <a:br>
              <a:rPr lang="en-GB" sz="2400" b="1" u="sng" dirty="0">
                <a:solidFill>
                  <a:srgbClr val="0070C0"/>
                </a:solidFill>
                <a:latin typeface="Segoe Print" panose="02000600000000000000" pitchFamily="2" charset="0"/>
              </a:rPr>
            </a:br>
            <a:r>
              <a:rPr lang="en-GB" sz="2400" dirty="0"/>
              <a:t/>
            </a:r>
            <a:br>
              <a:rPr lang="en-GB" sz="2400" dirty="0"/>
            </a:br>
            <a:r>
              <a:rPr lang="en-GB" sz="1600" dirty="0">
                <a:latin typeface="Segoe Print" panose="02000600000000000000" pitchFamily="2" charset="0"/>
              </a:rPr>
              <a:t>Poetry is a special way of talking and writing </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Poems can be snapshots</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Poems are places where you don’t have to say at all</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Poems can pose problems just like life</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Poems are great for exploring those questions</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Poetry allows the poet to be whoever and whatever they want to be in a poem</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Poetry can be impossible, poems often start in the middle of a scene or feeling</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Poems are full of echoes</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You don’t have to be right in poetry</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Poems are great for doubt and wonder</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Poems don’t take anything for granted</a:t>
            </a:r>
            <a:br>
              <a:rPr lang="en-GB" sz="1600" dirty="0">
                <a:latin typeface="Segoe Print" panose="02000600000000000000" pitchFamily="2" charset="0"/>
              </a:rPr>
            </a:br>
            <a:r>
              <a:rPr lang="en-GB" sz="1600" dirty="0">
                <a:latin typeface="Segoe Print" panose="02000600000000000000" pitchFamily="2" charset="0"/>
              </a:rPr>
              <a:t/>
            </a:r>
            <a:br>
              <a:rPr lang="en-GB" sz="1600" dirty="0">
                <a:latin typeface="Segoe Print" panose="02000600000000000000" pitchFamily="2" charset="0"/>
              </a:rPr>
            </a:br>
            <a:r>
              <a:rPr lang="en-GB" sz="1600" dirty="0">
                <a:latin typeface="Segoe Print" panose="02000600000000000000" pitchFamily="2" charset="0"/>
              </a:rPr>
              <a:t>Reading and writing poetry shouldn’t be a matter of following a nationally fixed progression, from this or that kind of poem, from 1 year to the next!</a:t>
            </a:r>
            <a:br>
              <a:rPr lang="en-GB" sz="1600" dirty="0">
                <a:latin typeface="Segoe Print" panose="02000600000000000000" pitchFamily="2" charset="0"/>
              </a:rPr>
            </a:br>
            <a:endParaRPr lang="en-GB" sz="1600" dirty="0">
              <a:latin typeface="Segoe Print" panose="02000600000000000000" pitchFamily="2" charset="0"/>
            </a:endParaRPr>
          </a:p>
        </p:txBody>
      </p:sp>
      <p:pic>
        <p:nvPicPr>
          <p:cNvPr id="6" name="Picture 5" descr="A person smiling for the camera&#10;&#10;Description automatically generated">
            <a:extLst>
              <a:ext uri="{FF2B5EF4-FFF2-40B4-BE49-F238E27FC236}">
                <a16:creationId xmlns:a16="http://schemas.microsoft.com/office/drawing/2014/main" id="{CAF6687D-473B-46DD-9FC0-FDA71319A555}"/>
              </a:ext>
            </a:extLst>
          </p:cNvPr>
          <p:cNvPicPr>
            <a:picLocks noChangeAspect="1"/>
          </p:cNvPicPr>
          <p:nvPr/>
        </p:nvPicPr>
        <p:blipFill>
          <a:blip r:embed="rId2"/>
          <a:stretch>
            <a:fillRect/>
          </a:stretch>
        </p:blipFill>
        <p:spPr>
          <a:xfrm>
            <a:off x="8337956" y="423032"/>
            <a:ext cx="3027375" cy="2229462"/>
          </a:xfrm>
          <a:prstGeom prst="rect">
            <a:avLst/>
          </a:prstGeom>
          <a:effectLst>
            <a:softEdge rad="127000"/>
          </a:effectLst>
        </p:spPr>
      </p:pic>
    </p:spTree>
    <p:extLst>
      <p:ext uri="{BB962C8B-B14F-4D97-AF65-F5344CB8AC3E}">
        <p14:creationId xmlns:p14="http://schemas.microsoft.com/office/powerpoint/2010/main" val="350491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2D99-4AD6-4678-BAC6-7B95EA81A252}"/>
              </a:ext>
            </a:extLst>
          </p:cNvPr>
          <p:cNvSpPr>
            <a:spLocks noGrp="1"/>
          </p:cNvSpPr>
          <p:nvPr>
            <p:ph type="ctrTitle"/>
          </p:nvPr>
        </p:nvSpPr>
        <p:spPr>
          <a:xfrm>
            <a:off x="1806070" y="2449087"/>
            <a:ext cx="8361229" cy="979913"/>
          </a:xfrm>
        </p:spPr>
        <p:txBody>
          <a:bodyPr/>
          <a:lstStyle/>
          <a:p>
            <a:r>
              <a:rPr lang="en-GB" sz="2400" b="1" dirty="0">
                <a:solidFill>
                  <a:srgbClr val="0070C0"/>
                </a:solidFill>
                <a:latin typeface="Segoe Print" panose="02000600000000000000" pitchFamily="2" charset="0"/>
              </a:rPr>
              <a:t/>
            </a:r>
            <a:br>
              <a:rPr lang="en-GB" sz="2400" b="1" dirty="0">
                <a:solidFill>
                  <a:srgbClr val="0070C0"/>
                </a:solidFill>
                <a:latin typeface="Segoe Print" panose="02000600000000000000" pitchFamily="2" charset="0"/>
              </a:rPr>
            </a:br>
            <a:r>
              <a:rPr lang="en-GB" sz="2800" b="1" dirty="0">
                <a:solidFill>
                  <a:schemeClr val="tx1"/>
                </a:solidFill>
                <a:latin typeface="Segoe Print" panose="02000600000000000000" pitchFamily="2" charset="0"/>
              </a:rPr>
              <a:t>Poems I want to share with you…</a:t>
            </a:r>
            <a:br>
              <a:rPr lang="en-GB" sz="2800" b="1" dirty="0">
                <a:solidFill>
                  <a:schemeClr val="tx1"/>
                </a:solidFill>
                <a:latin typeface="Segoe Print" panose="02000600000000000000" pitchFamily="2" charset="0"/>
              </a:rPr>
            </a:br>
            <a:r>
              <a:rPr lang="en-GB" sz="2400" b="1" dirty="0">
                <a:solidFill>
                  <a:srgbClr val="0070C0"/>
                </a:solidFill>
                <a:latin typeface="Segoe Print" panose="02000600000000000000" pitchFamily="2" charset="0"/>
              </a:rPr>
              <a:t/>
            </a:r>
            <a:br>
              <a:rPr lang="en-GB" sz="2400" b="1" dirty="0">
                <a:solidFill>
                  <a:srgbClr val="0070C0"/>
                </a:solidFill>
                <a:latin typeface="Segoe Print" panose="02000600000000000000" pitchFamily="2" charset="0"/>
              </a:rPr>
            </a:br>
            <a:r>
              <a:rPr lang="en-GB" sz="2400" b="1" dirty="0" smtClean="0">
                <a:solidFill>
                  <a:srgbClr val="0070C0"/>
                </a:solidFill>
                <a:latin typeface="Segoe Print" panose="02000600000000000000" pitchFamily="2" charset="0"/>
              </a:rPr>
              <a:t/>
            </a:r>
            <a:br>
              <a:rPr lang="en-GB" sz="2400" b="1" dirty="0" smtClean="0">
                <a:solidFill>
                  <a:srgbClr val="0070C0"/>
                </a:solidFill>
                <a:latin typeface="Segoe Print" panose="02000600000000000000" pitchFamily="2" charset="0"/>
              </a:rPr>
            </a:br>
            <a:r>
              <a:rPr lang="en-GB" sz="2400" b="1" dirty="0" smtClean="0">
                <a:solidFill>
                  <a:srgbClr val="0070C0"/>
                </a:solidFill>
                <a:latin typeface="Segoe Print" panose="02000600000000000000" pitchFamily="2" charset="0"/>
              </a:rPr>
              <a:t>Available on YouTube and Rosen website (adult permission)</a:t>
            </a:r>
            <a:endParaRPr lang="en-GB" sz="1600" b="1" dirty="0">
              <a:solidFill>
                <a:srgbClr val="0070C0"/>
              </a:solidFill>
              <a:latin typeface="Segoe Print" panose="02000600000000000000" pitchFamily="2" charset="0"/>
            </a:endParaRPr>
          </a:p>
        </p:txBody>
      </p:sp>
    </p:spTree>
    <p:extLst>
      <p:ext uri="{BB962C8B-B14F-4D97-AF65-F5344CB8AC3E}">
        <p14:creationId xmlns:p14="http://schemas.microsoft.com/office/powerpoint/2010/main" val="183985512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{698024B0-F902-45A1-A286-B089B3FA953E}tf10001105</Template>
  <TotalTime>208</TotalTime>
  <Words>415</Words>
  <Application>Microsoft Office PowerPoint</Application>
  <PresentationFormat>Widescreen</PresentationFormat>
  <Paragraphs>50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Franklin Gothic Book</vt:lpstr>
      <vt:lpstr>Segoe Print</vt:lpstr>
      <vt:lpstr>Crop</vt:lpstr>
      <vt:lpstr>Michael rosen </vt:lpstr>
      <vt:lpstr>Inside the mind of the poet</vt:lpstr>
      <vt:lpstr>“When I was a boy, my parents used to play us recordings of poets reading their own poems.   My brother and I used to like imitating them. My mother did poetry programmes for BBC SCHOOLS RADIO and I liked them.  Nearly all my children have liked poetry when they were young.’’             Rosen…</vt:lpstr>
      <vt:lpstr>‘If children get a chance to write poems, it gives them an opportunity to play with language in a way no other activity lets them… it helps them reflect on the world around them and who they are.’ </vt:lpstr>
      <vt:lpstr>‘Poems are like photos in a photo album, moments, objects, people-frozen for us to look at.’</vt:lpstr>
      <vt:lpstr>Rosen’s advice to parents…   …read poetry out loud with your children, no matter how short, say them out loud in the car, or over the kitchen table. Let the sound of poetry go in their ears…</vt:lpstr>
      <vt:lpstr>Is rhyme important?   “It’s one of the musical instruments in a poet’s box of tricks.   Sometimes it’s important, some times it’s funny, sometimes it doesn’t quite work.   It all depends.’ </vt:lpstr>
      <vt:lpstr>Rosen's thoughts on Poetry:  Poetry is a special way of talking and writing   Poems can be snapshots  Poems are places where you don’t have to say at all  Poems can pose problems just like life  Poems are great for exploring those questions  Poetry allows the poet to be whoever and whatever they want to be in a poem  Poetry can be impossible, poems often start in the middle of a scene or feeling  Poems are full of echoes  You don’t have to be right in poetry  Poems are great for doubt and wonder  Poems don’t take anything for granted  Reading and writing poetry shouldn’t be a matter of following a nationally fixed progression, from this or that kind of poem, from 1 year to the next! </vt:lpstr>
      <vt:lpstr> Poems I want to share with you…   Available on YouTube and Rosen website (adult permission)</vt:lpstr>
      <vt:lpstr>1: I’m Tired</vt:lpstr>
      <vt:lpstr>2:Hot Food</vt:lpstr>
      <vt:lpstr>3: The Outing</vt:lpstr>
      <vt:lpstr>4: We’re Going on a Bear Hunt</vt:lpstr>
      <vt:lpstr>Cambridge Independent </vt:lpstr>
      <vt:lpstr>PowerPoint Presentation</vt:lpstr>
      <vt:lpstr>Michael Rosen salutes the NHS on its 60th birthday (2008).  He writes it its very own poem!</vt:lpstr>
      <vt:lpstr>Michael Rosen,  the publisher of 140 books to date, will always humour me, at any age.  I look forward to sharing his works with my children in the future; especially his recorded readings which capture his facial expressions!   Oliver Fulton</vt:lpstr>
      <vt:lpstr>Other poems I read this week-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Michael rosen</dc:title>
  <dc:creator>oliver fulton</dc:creator>
  <cp:lastModifiedBy>C FULTON</cp:lastModifiedBy>
  <cp:revision>12</cp:revision>
  <dcterms:created xsi:type="dcterms:W3CDTF">2020-05-06T20:22:12Z</dcterms:created>
  <dcterms:modified xsi:type="dcterms:W3CDTF">2020-05-17T20:34:57Z</dcterms:modified>
</cp:coreProperties>
</file>