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7" r:id="rId2"/>
    <p:sldId id="271" r:id="rId3"/>
    <p:sldId id="272" r:id="rId4"/>
    <p:sldId id="273" r:id="rId5"/>
    <p:sldId id="276" r:id="rId6"/>
    <p:sldId id="274" r:id="rId7"/>
    <p:sldId id="275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0"/>
      <p:regular r:id="rId16"/>
      <p:bold r:id="rId17"/>
    </p:embeddedFont>
    <p:embeddedFont>
      <p:font typeface="Twinkl SemiBold" pitchFamily="2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84098"/>
    <a:srgbClr val="4D51A3"/>
    <a:srgbClr val="DE1E5A"/>
    <a:srgbClr val="18A0DB"/>
    <a:srgbClr val="BC0105"/>
    <a:srgbClr val="4DB1E3"/>
    <a:srgbClr val="80C1EB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140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ims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92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ims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78292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8" r:id="rId5"/>
    <p:sldLayoutId id="2147483669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E5054C-7803-4641-975C-53EB8E326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16" y="2509507"/>
            <a:ext cx="4811367" cy="33873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B7AF64-CB94-4579-8994-DCA2DF3724E4}"/>
              </a:ext>
            </a:extLst>
          </p:cNvPr>
          <p:cNvSpPr/>
          <p:nvPr/>
        </p:nvSpPr>
        <p:spPr>
          <a:xfrm>
            <a:off x="1439859" y="800100"/>
            <a:ext cx="6596678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ES" sz="7200" b="1" dirty="0">
                <a:ln w="19050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winkl" pitchFamily="2" charset="77"/>
              </a:rPr>
              <a:t>Rainbow Facts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9789C-1EE3-44E5-83B2-22C2DC5E9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4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5B71-910B-9E4D-B2BC-B15A8E49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What </a:t>
            </a:r>
            <a:r>
              <a:rPr lang="en-GB" dirty="0"/>
              <a:t>I</a:t>
            </a:r>
            <a:r>
              <a:rPr lang="en-ES" dirty="0"/>
              <a:t>s a </a:t>
            </a:r>
            <a:r>
              <a:rPr lang="en-GB" dirty="0"/>
              <a:t>R</a:t>
            </a:r>
            <a:r>
              <a:rPr lang="en-ES" dirty="0"/>
              <a:t>ainbow?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EC64B-BBAF-FD46-8A0D-7C86867687D1}"/>
              </a:ext>
            </a:extLst>
          </p:cNvPr>
          <p:cNvSpPr txBox="1"/>
          <p:nvPr/>
        </p:nvSpPr>
        <p:spPr>
          <a:xfrm>
            <a:off x="902525" y="1591294"/>
            <a:ext cx="7410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A rainbow is a meteorological phenomenon formed when light, generally from the</a:t>
            </a:r>
            <a:r>
              <a:rPr lang="en-GB" dirty="0"/>
              <a:t> S</a:t>
            </a:r>
            <a:r>
              <a:rPr lang="en-ES" dirty="0"/>
              <a:t>un, passes through water droplets hanging in </a:t>
            </a:r>
            <a:r>
              <a:rPr lang="en-GB" dirty="0" err="1"/>
              <a:t>th</a:t>
            </a:r>
            <a:r>
              <a:rPr lang="en-ES" dirty="0"/>
              <a:t>e atmosphere. The atmosphere is </a:t>
            </a:r>
            <a:r>
              <a:rPr lang="es-ES" dirty="0"/>
              <a:t>a</a:t>
            </a:r>
            <a:r>
              <a:rPr lang="en-ES" dirty="0"/>
              <a:t> layer of gas that surrounds the Earth</a:t>
            </a:r>
            <a:r>
              <a:rPr lang="en-GB" dirty="0"/>
              <a:t> which</a:t>
            </a:r>
            <a:r>
              <a:rPr lang="en-ES" dirty="0"/>
              <a:t> enables us to breathe and protects us from harmful radiation from the Sun.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5220D-C5E5-F644-BEE0-5984F0B29A3B}"/>
              </a:ext>
            </a:extLst>
          </p:cNvPr>
          <p:cNvSpPr txBox="1"/>
          <p:nvPr/>
        </p:nvSpPr>
        <p:spPr>
          <a:xfrm>
            <a:off x="4514571" y="2895408"/>
            <a:ext cx="3693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As the waves of light pass through the water droplets, they change direction, resulting in a multicoloured circular arc.</a:t>
            </a:r>
          </a:p>
          <a:p>
            <a:endParaRPr lang="en-ES" dirty="0"/>
          </a:p>
          <a:p>
            <a:r>
              <a:rPr lang="en-ES" dirty="0"/>
              <a:t>To </a:t>
            </a:r>
            <a:r>
              <a:rPr lang="en-GB" dirty="0"/>
              <a:t>be able to see</a:t>
            </a:r>
            <a:r>
              <a:rPr lang="en-ES" dirty="0"/>
              <a:t> a rainbow</a:t>
            </a:r>
            <a:r>
              <a:rPr lang="en-GB" dirty="0"/>
              <a:t>,</a:t>
            </a:r>
            <a:r>
              <a:rPr lang="en-ES" dirty="0"/>
              <a:t> you </a:t>
            </a:r>
            <a:r>
              <a:rPr lang="en-GB" dirty="0"/>
              <a:t>normally need to</a:t>
            </a:r>
            <a:r>
              <a:rPr lang="en-ES" dirty="0"/>
              <a:t> </a:t>
            </a:r>
            <a:r>
              <a:rPr lang="en-GB" dirty="0"/>
              <a:t>have your back t</a:t>
            </a:r>
            <a:r>
              <a:rPr lang="en-ES" dirty="0"/>
              <a:t>o the </a:t>
            </a:r>
            <a:r>
              <a:rPr lang="en-GB" dirty="0"/>
              <a:t>S</a:t>
            </a:r>
            <a:r>
              <a:rPr lang="en-ES" dirty="0"/>
              <a:t>un</a:t>
            </a:r>
            <a:r>
              <a:rPr lang="en-GB" dirty="0"/>
              <a:t>. R</a:t>
            </a:r>
            <a:r>
              <a:rPr lang="en-ES" dirty="0"/>
              <a:t>ainbow</a:t>
            </a:r>
            <a:r>
              <a:rPr lang="en-GB" dirty="0"/>
              <a:t>s</a:t>
            </a:r>
            <a:r>
              <a:rPr lang="en-ES" dirty="0"/>
              <a:t> will </a:t>
            </a:r>
            <a:r>
              <a:rPr lang="en-GB" dirty="0"/>
              <a:t>usually</a:t>
            </a:r>
            <a:r>
              <a:rPr lang="en-ES" dirty="0"/>
              <a:t> appear in the section of sky directly opposite the </a:t>
            </a:r>
            <a:r>
              <a:rPr lang="en-GB" dirty="0"/>
              <a:t>S</a:t>
            </a:r>
            <a:r>
              <a:rPr lang="en-ES" dirty="0"/>
              <a:t>un.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B3A9A-C22E-4D8D-922E-28B27F9AD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54" y="3059668"/>
            <a:ext cx="3318415" cy="2548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A5721A-F769-4BCB-9BF4-DB268330C2AB}"/>
              </a:ext>
            </a:extLst>
          </p:cNvPr>
          <p:cNvSpPr txBox="1"/>
          <p:nvPr/>
        </p:nvSpPr>
        <p:spPr>
          <a:xfrm>
            <a:off x="831273" y="5921990"/>
            <a:ext cx="765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Did You Know…? </a:t>
            </a:r>
            <a:r>
              <a:rPr lang="en-GB" dirty="0"/>
              <a:t>Rainbows are actually full circles.</a:t>
            </a:r>
          </a:p>
        </p:txBody>
      </p:sp>
    </p:spTree>
    <p:extLst>
      <p:ext uri="{BB962C8B-B14F-4D97-AF65-F5344CB8AC3E}">
        <p14:creationId xmlns:p14="http://schemas.microsoft.com/office/powerpoint/2010/main" val="98991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0496-F1E6-8E47-92D4-B4199488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ES" dirty="0"/>
              <a:t>The </a:t>
            </a:r>
            <a:r>
              <a:rPr lang="en-GB" dirty="0"/>
              <a:t>P</a:t>
            </a:r>
            <a:r>
              <a:rPr lang="en-ES" dirty="0"/>
              <a:t>hysics behind a </a:t>
            </a:r>
            <a:r>
              <a:rPr lang="en-GB" dirty="0"/>
              <a:t>R</a:t>
            </a:r>
            <a:r>
              <a:rPr lang="en-ES" dirty="0"/>
              <a:t>ainbow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833AF-9D69-6544-98D4-4F8FB8C82F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1" b="51515"/>
          <a:stretch/>
        </p:blipFill>
        <p:spPr>
          <a:xfrm>
            <a:off x="3143190" y="4839427"/>
            <a:ext cx="1258168" cy="1100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F51A0-48C3-F34B-9350-207E89184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7" b="65888"/>
          <a:stretch/>
        </p:blipFill>
        <p:spPr>
          <a:xfrm>
            <a:off x="583417" y="4710217"/>
            <a:ext cx="2126530" cy="13173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BACFF6-C31B-0647-A8CA-0CC3C9375A14}"/>
              </a:ext>
            </a:extLst>
          </p:cNvPr>
          <p:cNvSpPr txBox="1"/>
          <p:nvPr/>
        </p:nvSpPr>
        <p:spPr>
          <a:xfrm>
            <a:off x="3380180" y="6052860"/>
            <a:ext cx="112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reflection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5244-4F6A-FC4D-8E5C-CC8BB56B332A}"/>
              </a:ext>
            </a:extLst>
          </p:cNvPr>
          <p:cNvSpPr txBox="1"/>
          <p:nvPr/>
        </p:nvSpPr>
        <p:spPr>
          <a:xfrm>
            <a:off x="1037798" y="6060386"/>
            <a:ext cx="117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refraction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D06F1A-F4BE-6444-B3C5-1F0C1C39D1EA}"/>
              </a:ext>
            </a:extLst>
          </p:cNvPr>
          <p:cNvSpPr txBox="1"/>
          <p:nvPr/>
        </p:nvSpPr>
        <p:spPr>
          <a:xfrm>
            <a:off x="736272" y="1708018"/>
            <a:ext cx="334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A rainbow is the result of three scientific phenomena: reflection, refraction and dispersion of light.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FB26B-D743-F146-9835-004E826114E3}"/>
              </a:ext>
            </a:extLst>
          </p:cNvPr>
          <p:cNvSpPr txBox="1"/>
          <p:nvPr/>
        </p:nvSpPr>
        <p:spPr>
          <a:xfrm>
            <a:off x="697436" y="3275071"/>
            <a:ext cx="7630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White light from the sun enters the droplet of water and is refracted. Refraction causes dispersion in the same way in which white light generates a spectrum of light when it traverses a prism. Inside, at the back of the droplet, this spectrum is reflected and refracted once again when leaving the droplet.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76E4ED-FAFF-C146-8C2E-5F6CC08C93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" b="76453"/>
          <a:stretch/>
        </p:blipFill>
        <p:spPr>
          <a:xfrm>
            <a:off x="4930685" y="4783917"/>
            <a:ext cx="2925047" cy="9943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A195E9-3C5D-434D-ACE7-4C0EBD9F95B4}"/>
              </a:ext>
            </a:extLst>
          </p:cNvPr>
          <p:cNvSpPr txBox="1"/>
          <p:nvPr/>
        </p:nvSpPr>
        <p:spPr>
          <a:xfrm>
            <a:off x="6227395" y="590467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prism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3E7E5-86F1-4E4A-96E6-B4608E15EA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49" y="1301125"/>
            <a:ext cx="3120764" cy="19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0496-F1E6-8E47-92D4-B4199488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The </a:t>
            </a:r>
            <a:r>
              <a:rPr lang="en-GB" dirty="0"/>
              <a:t>C</a:t>
            </a:r>
            <a:r>
              <a:rPr lang="en-ES" dirty="0"/>
              <a:t>olours of the </a:t>
            </a:r>
            <a:r>
              <a:rPr lang="en-GB" dirty="0"/>
              <a:t>R</a:t>
            </a:r>
            <a:r>
              <a:rPr lang="en-ES" dirty="0"/>
              <a:t>ainbow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4890B-58A6-364F-A99B-017010CA85EA}"/>
              </a:ext>
            </a:extLst>
          </p:cNvPr>
          <p:cNvSpPr txBox="1"/>
          <p:nvPr/>
        </p:nvSpPr>
        <p:spPr>
          <a:xfrm>
            <a:off x="828408" y="1473201"/>
            <a:ext cx="448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Do you know the colours of the rainbow?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4328D-44E9-8545-BE85-56D7E79CFE30}"/>
              </a:ext>
            </a:extLst>
          </p:cNvPr>
          <p:cNvSpPr txBox="1"/>
          <p:nvPr/>
        </p:nvSpPr>
        <p:spPr>
          <a:xfrm>
            <a:off x="802165" y="2098175"/>
            <a:ext cx="4485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If you don’t, there is a rhyme that can help you remember them: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8095A-3FD0-404F-9390-0F39616299D7}"/>
              </a:ext>
            </a:extLst>
          </p:cNvPr>
          <p:cNvSpPr txBox="1"/>
          <p:nvPr/>
        </p:nvSpPr>
        <p:spPr>
          <a:xfrm>
            <a:off x="1178503" y="2944059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/>
              <a:t>ichard </a:t>
            </a:r>
            <a:r>
              <a:rPr lang="en-GB" dirty="0">
                <a:solidFill>
                  <a:srgbClr val="FFC000"/>
                </a:solidFill>
              </a:rPr>
              <a:t>O</a:t>
            </a:r>
            <a:r>
              <a:rPr lang="en-GB" dirty="0"/>
              <a:t>f </a:t>
            </a:r>
            <a:r>
              <a:rPr lang="en-GB" dirty="0">
                <a:solidFill>
                  <a:srgbClr val="FFFF00"/>
                </a:solidFill>
              </a:rPr>
              <a:t>Y</a:t>
            </a:r>
            <a:r>
              <a:rPr lang="en-GB" dirty="0"/>
              <a:t>ork </a:t>
            </a:r>
            <a:r>
              <a:rPr lang="en-GB" dirty="0">
                <a:solidFill>
                  <a:srgbClr val="00B050"/>
                </a:solidFill>
              </a:rPr>
              <a:t>G</a:t>
            </a:r>
            <a:r>
              <a:rPr lang="en-GB" dirty="0"/>
              <a:t>ave </a:t>
            </a:r>
            <a:r>
              <a:rPr lang="en-GB" dirty="0">
                <a:solidFill>
                  <a:srgbClr val="00B0F0"/>
                </a:solidFill>
              </a:rPr>
              <a:t>B</a:t>
            </a:r>
            <a:r>
              <a:rPr lang="en-GB" dirty="0"/>
              <a:t>attle </a:t>
            </a:r>
            <a:r>
              <a:rPr lang="en-GB" dirty="0">
                <a:solidFill>
                  <a:srgbClr val="4D51A3"/>
                </a:solidFill>
              </a:rPr>
              <a:t>I</a:t>
            </a:r>
            <a:r>
              <a:rPr lang="en-GB" dirty="0"/>
              <a:t>n </a:t>
            </a:r>
            <a:r>
              <a:rPr lang="en-GB" dirty="0">
                <a:solidFill>
                  <a:srgbClr val="884098"/>
                </a:solidFill>
              </a:rPr>
              <a:t>V</a:t>
            </a:r>
            <a:r>
              <a:rPr lang="en-GB" dirty="0"/>
              <a:t>ain.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37AA1-703E-C745-B1DE-CB730729A762}"/>
              </a:ext>
            </a:extLst>
          </p:cNvPr>
          <p:cNvSpPr txBox="1"/>
          <p:nvPr/>
        </p:nvSpPr>
        <p:spPr>
          <a:xfrm>
            <a:off x="2452210" y="3734202"/>
            <a:ext cx="4230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>
                <a:solidFill>
                  <a:srgbClr val="FF0000"/>
                </a:solidFill>
              </a:rPr>
              <a:t>R</a:t>
            </a:r>
            <a:r>
              <a:rPr lang="en-ES" dirty="0"/>
              <a:t> for red, </a:t>
            </a:r>
            <a:endParaRPr lang="en-GB" dirty="0"/>
          </a:p>
          <a:p>
            <a:r>
              <a:rPr lang="en-ES" dirty="0">
                <a:solidFill>
                  <a:srgbClr val="FFC000"/>
                </a:solidFill>
              </a:rPr>
              <a:t>O</a:t>
            </a:r>
            <a:r>
              <a:rPr lang="en-ES" dirty="0"/>
              <a:t> for orange,</a:t>
            </a:r>
            <a:r>
              <a:rPr lang="en-ES" dirty="0">
                <a:solidFill>
                  <a:srgbClr val="FFFF00"/>
                </a:solidFill>
              </a:rPr>
              <a:t> 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ES" dirty="0">
                <a:solidFill>
                  <a:srgbClr val="FFFF00"/>
                </a:solidFill>
              </a:rPr>
              <a:t>Y </a:t>
            </a:r>
            <a:r>
              <a:rPr lang="en-ES" dirty="0"/>
              <a:t>for yellow, </a:t>
            </a:r>
            <a:endParaRPr lang="en-GB" dirty="0"/>
          </a:p>
          <a:p>
            <a:r>
              <a:rPr lang="en-ES" dirty="0">
                <a:solidFill>
                  <a:srgbClr val="00B050"/>
                </a:solidFill>
              </a:rPr>
              <a:t>G</a:t>
            </a:r>
            <a:r>
              <a:rPr lang="en-ES" dirty="0"/>
              <a:t> for green, </a:t>
            </a:r>
            <a:endParaRPr lang="en-GB" dirty="0"/>
          </a:p>
          <a:p>
            <a:r>
              <a:rPr lang="en-ES" dirty="0">
                <a:solidFill>
                  <a:srgbClr val="00B0F0"/>
                </a:solidFill>
              </a:rPr>
              <a:t>B</a:t>
            </a:r>
            <a:r>
              <a:rPr lang="en-ES" dirty="0"/>
              <a:t> for blue, </a:t>
            </a:r>
            <a:endParaRPr lang="en-GB" dirty="0"/>
          </a:p>
          <a:p>
            <a:r>
              <a:rPr lang="en-ES" dirty="0">
                <a:solidFill>
                  <a:srgbClr val="4D51A3"/>
                </a:solidFill>
              </a:rPr>
              <a:t>I</a:t>
            </a:r>
            <a:r>
              <a:rPr lang="en-ES" dirty="0"/>
              <a:t> for indigo and </a:t>
            </a:r>
            <a:endParaRPr lang="en-GB" dirty="0"/>
          </a:p>
          <a:p>
            <a:r>
              <a:rPr lang="en-ES" dirty="0">
                <a:solidFill>
                  <a:srgbClr val="884098"/>
                </a:solidFill>
              </a:rPr>
              <a:t>V</a:t>
            </a:r>
            <a:r>
              <a:rPr lang="en-ES" dirty="0"/>
              <a:t> for violet!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48008E-2923-4015-8D23-D5A03F790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7" y="3658208"/>
            <a:ext cx="3042459" cy="24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F0CD-5149-8149-9F3F-2D9C2A71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What </a:t>
            </a:r>
            <a:r>
              <a:rPr lang="en-GB" dirty="0"/>
              <a:t>R</a:t>
            </a:r>
            <a:r>
              <a:rPr lang="en-ES" dirty="0"/>
              <a:t>ainbows </a:t>
            </a:r>
            <a:r>
              <a:rPr lang="en-GB" dirty="0"/>
              <a:t>R</a:t>
            </a:r>
            <a:r>
              <a:rPr lang="en-ES" dirty="0"/>
              <a:t>epresent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0C33F-BC00-5148-9AF3-6DB69203BE9A}"/>
              </a:ext>
            </a:extLst>
          </p:cNvPr>
          <p:cNvSpPr txBox="1"/>
          <p:nvPr/>
        </p:nvSpPr>
        <p:spPr>
          <a:xfrm>
            <a:off x="764658" y="1544046"/>
            <a:ext cx="3953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  <a:r>
              <a:rPr lang="en-ES" dirty="0"/>
              <a:t>ainbows have represented good luck and hope</a:t>
            </a:r>
            <a:r>
              <a:rPr lang="en-GB" dirty="0"/>
              <a:t> for humans throughout history.</a:t>
            </a:r>
            <a:endParaRPr lang="en-ES" dirty="0"/>
          </a:p>
          <a:p>
            <a:endParaRPr lang="en-ES" dirty="0"/>
          </a:p>
          <a:p>
            <a:r>
              <a:rPr lang="en-GB" dirty="0"/>
              <a:t>In the Bible, t</a:t>
            </a:r>
            <a:r>
              <a:rPr lang="en-ES" dirty="0"/>
              <a:t>he book of Genesis</a:t>
            </a:r>
            <a:r>
              <a:rPr lang="en-GB" dirty="0"/>
              <a:t> tells the story of Noah and the great flood. At the end of the story</a:t>
            </a:r>
            <a:r>
              <a:rPr lang="en-ES" dirty="0"/>
              <a:t>, the rainbow represents God’s promise to never destroy life on earth with a global flood again.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F4CD4-453F-A745-AB72-679C58245A8D}"/>
              </a:ext>
            </a:extLst>
          </p:cNvPr>
          <p:cNvSpPr txBox="1"/>
          <p:nvPr/>
        </p:nvSpPr>
        <p:spPr>
          <a:xfrm>
            <a:off x="764658" y="4468128"/>
            <a:ext cx="7605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Rainbow flags have also been used to represent ideas of freedom and multiculturalism. </a:t>
            </a:r>
            <a:r>
              <a:rPr lang="en-GB" dirty="0"/>
              <a:t>In the German Peasants' War of the 16th century, it was used as the sign of a new era of hope and social change. In Italy, the rainbow flag was first used in a peace march in 1961 as a symbol of peace. Since 1978, it has been used by gay pride and LGBTQ+ movements to represent diversity.</a:t>
            </a:r>
            <a:endParaRPr lang="en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B19D23-4B4A-4162-AEE2-5EE41D9BA463}"/>
              </a:ext>
            </a:extLst>
          </p:cNvPr>
          <p:cNvSpPr/>
          <p:nvPr/>
        </p:nvSpPr>
        <p:spPr>
          <a:xfrm>
            <a:off x="372942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8C88C7-114A-4358-A88B-6B932E8EB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844" y="1271792"/>
            <a:ext cx="2733916" cy="31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4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0496-F1E6-8E47-92D4-B4199488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Gold at the </a:t>
            </a:r>
            <a:r>
              <a:rPr lang="en-GB" dirty="0"/>
              <a:t>E</a:t>
            </a:r>
            <a:r>
              <a:rPr lang="en-ES" dirty="0"/>
              <a:t>nd of a </a:t>
            </a:r>
            <a:r>
              <a:rPr lang="en-GB" dirty="0"/>
              <a:t>R</a:t>
            </a:r>
            <a:r>
              <a:rPr lang="en-ES" dirty="0"/>
              <a:t>ainbow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8B5DE-A82B-714A-83B0-422AEFD800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9" b="60346"/>
          <a:stretch/>
        </p:blipFill>
        <p:spPr>
          <a:xfrm>
            <a:off x="5297667" y="3883230"/>
            <a:ext cx="3300195" cy="2383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A9C20C-2C2F-DB4D-B713-3CF8C3265B78}"/>
              </a:ext>
            </a:extLst>
          </p:cNvPr>
          <p:cNvSpPr txBox="1"/>
          <p:nvPr/>
        </p:nvSpPr>
        <p:spPr>
          <a:xfrm>
            <a:off x="1004970" y="1473201"/>
            <a:ext cx="712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In Irish mythology, it is said that the leprechaun’s hiding place for his pot of gold is at the end of a rainbow.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1E4D3-7C1E-6646-9BF9-40E0BA250868}"/>
              </a:ext>
            </a:extLst>
          </p:cNvPr>
          <p:cNvSpPr txBox="1"/>
          <p:nvPr/>
        </p:nvSpPr>
        <p:spPr>
          <a:xfrm>
            <a:off x="2786036" y="2374605"/>
            <a:ext cx="5450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Because the rainbow is an optical </a:t>
            </a:r>
            <a:r>
              <a:rPr lang="en-GB" dirty="0"/>
              <a:t>illusion</a:t>
            </a:r>
            <a:r>
              <a:rPr lang="en-ES" dirty="0"/>
              <a:t>, which </a:t>
            </a:r>
            <a:r>
              <a:rPr lang="en-GB" dirty="0"/>
              <a:t>does not exist in a specific spot in the sky</a:t>
            </a:r>
            <a:r>
              <a:rPr lang="en-ES" dirty="0"/>
              <a:t>, the leprechaun’s hiding place is impossible to reach.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60D063-0350-E849-B2CF-FA0D17F6DF1F}"/>
              </a:ext>
            </a:extLst>
          </p:cNvPr>
          <p:cNvSpPr txBox="1"/>
          <p:nvPr/>
        </p:nvSpPr>
        <p:spPr>
          <a:xfrm>
            <a:off x="2635051" y="3883230"/>
            <a:ext cx="2232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If you were a magical creature, where else could you hide your treasure that would be impossible to reach?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77990-CE1A-46A3-BE4D-7329E1ADF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70" y="2206478"/>
            <a:ext cx="1449052" cy="37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2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0496-F1E6-8E47-92D4-B4199488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Rainbows in </a:t>
            </a:r>
            <a:r>
              <a:rPr lang="en-GB" dirty="0"/>
              <a:t>S</a:t>
            </a:r>
            <a:r>
              <a:rPr lang="en-ES" dirty="0"/>
              <a:t>tories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FC3D0-CFA4-FD44-B1E9-4E8CA9F8B0DC}"/>
              </a:ext>
            </a:extLst>
          </p:cNvPr>
          <p:cNvSpPr txBox="1"/>
          <p:nvPr/>
        </p:nvSpPr>
        <p:spPr>
          <a:xfrm>
            <a:off x="540324" y="1284182"/>
            <a:ext cx="7596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One of the most famous songs about rainbows is in the story</a:t>
            </a:r>
            <a:r>
              <a:rPr lang="en-GB" dirty="0"/>
              <a:t> of ‘T</a:t>
            </a:r>
            <a:r>
              <a:rPr lang="en-ES" dirty="0"/>
              <a:t>he Wizard of Oz</a:t>
            </a:r>
            <a:r>
              <a:rPr lang="en-GB" dirty="0"/>
              <a:t>’</a:t>
            </a:r>
            <a:r>
              <a:rPr lang="en-ES" dirty="0"/>
              <a:t>. The song is called </a:t>
            </a:r>
            <a:r>
              <a:rPr lang="en-GB" dirty="0"/>
              <a:t>‘</a:t>
            </a:r>
            <a:r>
              <a:rPr lang="en-ES" dirty="0"/>
              <a:t>Somewhere over the </a:t>
            </a:r>
            <a:r>
              <a:rPr lang="en-GB" dirty="0"/>
              <a:t>R</a:t>
            </a:r>
            <a:r>
              <a:rPr lang="en-ES" dirty="0"/>
              <a:t>ainbow</a:t>
            </a:r>
            <a:r>
              <a:rPr lang="en-GB" dirty="0"/>
              <a:t>’</a:t>
            </a:r>
            <a:r>
              <a:rPr lang="en-ES" dirty="0"/>
              <a:t>. </a:t>
            </a:r>
          </a:p>
          <a:p>
            <a:endParaRPr lang="en-ES" dirty="0"/>
          </a:p>
          <a:p>
            <a:r>
              <a:rPr lang="en-ES" dirty="0"/>
              <a:t>Here you have some of its lyrics but there are words missing. Can you guess the missing words? </a:t>
            </a:r>
          </a:p>
          <a:p>
            <a:endParaRPr lang="en-ES" dirty="0"/>
          </a:p>
          <a:p>
            <a:endParaRPr lang="en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B3147-BC9C-2F46-B4F0-68E58B36B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4" b="58788"/>
          <a:stretch/>
        </p:blipFill>
        <p:spPr>
          <a:xfrm>
            <a:off x="739109" y="3542494"/>
            <a:ext cx="2351806" cy="17545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127012-55B9-884C-91A6-82596F529010}"/>
              </a:ext>
            </a:extLst>
          </p:cNvPr>
          <p:cNvSpPr/>
          <p:nvPr/>
        </p:nvSpPr>
        <p:spPr>
          <a:xfrm>
            <a:off x="3287366" y="338221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Twinkl" pitchFamily="2" charset="77"/>
              </a:rPr>
              <a:t>Somewhere over the rainbow</a:t>
            </a:r>
            <a:br>
              <a:rPr lang="en-GB" dirty="0">
                <a:solidFill>
                  <a:srgbClr val="222222"/>
                </a:solidFill>
                <a:latin typeface="Twinkl" pitchFamily="2" charset="77"/>
              </a:rPr>
            </a:br>
            <a:r>
              <a:rPr lang="en-GB" dirty="0">
                <a:solidFill>
                  <a:srgbClr val="222222"/>
                </a:solidFill>
                <a:latin typeface="Twinkl" pitchFamily="2" charset="77"/>
              </a:rPr>
              <a:t>Way up </a:t>
            </a:r>
            <a:br>
              <a:rPr lang="en-GB" dirty="0">
                <a:solidFill>
                  <a:srgbClr val="222222"/>
                </a:solidFill>
                <a:latin typeface="Twinkl" pitchFamily="2" charset="77"/>
              </a:rPr>
            </a:br>
            <a:r>
              <a:rPr lang="en-GB" dirty="0">
                <a:solidFill>
                  <a:srgbClr val="222222"/>
                </a:solidFill>
                <a:latin typeface="Twinkl" pitchFamily="2" charset="77"/>
              </a:rPr>
              <a:t>There’s a land that I’ve heard of</a:t>
            </a:r>
            <a:br>
              <a:rPr lang="en-GB" dirty="0">
                <a:solidFill>
                  <a:srgbClr val="222222"/>
                </a:solidFill>
                <a:latin typeface="Twinkl" pitchFamily="2" charset="77"/>
              </a:rPr>
            </a:br>
            <a:r>
              <a:rPr lang="en-GB" dirty="0">
                <a:solidFill>
                  <a:srgbClr val="222222"/>
                </a:solidFill>
                <a:latin typeface="Twinkl" pitchFamily="2" charset="77"/>
              </a:rPr>
              <a:t>Once in a </a:t>
            </a:r>
          </a:p>
          <a:p>
            <a:endParaRPr lang="en-GB" u="sng" dirty="0">
              <a:solidFill>
                <a:srgbClr val="222222"/>
              </a:solidFill>
              <a:latin typeface="Twinkl" pitchFamily="2" charset="77"/>
            </a:endParaRPr>
          </a:p>
          <a:p>
            <a:r>
              <a:rPr lang="en-GB" dirty="0">
                <a:solidFill>
                  <a:srgbClr val="222222"/>
                </a:solidFill>
                <a:latin typeface="Twinkl" pitchFamily="2" charset="77"/>
              </a:rPr>
              <a:t>Somewhere over the rainbow</a:t>
            </a:r>
          </a:p>
          <a:p>
            <a:r>
              <a:rPr lang="en-GB" dirty="0">
                <a:solidFill>
                  <a:srgbClr val="222222"/>
                </a:solidFill>
                <a:latin typeface="Twinkl" pitchFamily="2" charset="77"/>
              </a:rPr>
              <a:t>Skies are </a:t>
            </a:r>
            <a:br>
              <a:rPr lang="en-GB" dirty="0">
                <a:solidFill>
                  <a:srgbClr val="222222"/>
                </a:solidFill>
                <a:latin typeface="Twinkl" pitchFamily="2" charset="77"/>
              </a:rPr>
            </a:br>
            <a:r>
              <a:rPr lang="en-GB" dirty="0">
                <a:solidFill>
                  <a:srgbClr val="222222"/>
                </a:solidFill>
                <a:latin typeface="Twinkl" pitchFamily="2" charset="77"/>
              </a:rPr>
              <a:t>And the dreams that you dare to dream</a:t>
            </a:r>
            <a:br>
              <a:rPr lang="en-GB" dirty="0">
                <a:solidFill>
                  <a:srgbClr val="222222"/>
                </a:solidFill>
                <a:latin typeface="Twinkl" pitchFamily="2" charset="77"/>
              </a:rPr>
            </a:br>
            <a:r>
              <a:rPr lang="en-GB" dirty="0">
                <a:solidFill>
                  <a:srgbClr val="222222"/>
                </a:solidFill>
                <a:latin typeface="Twinkl" pitchFamily="2" charset="77"/>
              </a:rPr>
              <a:t>Really do come</a:t>
            </a:r>
            <a:endParaRPr lang="en-GB" b="0" i="0" dirty="0">
              <a:solidFill>
                <a:srgbClr val="222222"/>
              </a:solidFill>
              <a:effectLst/>
              <a:latin typeface="Twinkl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AD5CC8-12DE-4D9C-9863-643748C11409}"/>
              </a:ext>
            </a:extLst>
          </p:cNvPr>
          <p:cNvCxnSpPr/>
          <p:nvPr/>
        </p:nvCxnSpPr>
        <p:spPr>
          <a:xfrm>
            <a:off x="4232031" y="3927231"/>
            <a:ext cx="6682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CD14E0-7FA8-4767-A58F-177397CA0A6A}"/>
              </a:ext>
            </a:extLst>
          </p:cNvPr>
          <p:cNvSpPr txBox="1"/>
          <p:nvPr/>
        </p:nvSpPr>
        <p:spPr>
          <a:xfrm>
            <a:off x="4232031" y="3661235"/>
            <a:ext cx="78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D9669E-A5F3-4B1E-9540-3FC9CFCA6F23}"/>
              </a:ext>
            </a:extLst>
          </p:cNvPr>
          <p:cNvCxnSpPr/>
          <p:nvPr/>
        </p:nvCxnSpPr>
        <p:spPr>
          <a:xfrm>
            <a:off x="4419600" y="4501845"/>
            <a:ext cx="9612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B68B8A-CCBF-41F2-9570-28B4F67BD854}"/>
              </a:ext>
            </a:extLst>
          </p:cNvPr>
          <p:cNvSpPr txBox="1"/>
          <p:nvPr/>
        </p:nvSpPr>
        <p:spPr>
          <a:xfrm>
            <a:off x="4419600" y="4221816"/>
            <a:ext cx="961293" cy="369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Twinkl" pitchFamily="2" charset="77"/>
              </a:rPr>
              <a:t>lullaby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891CB5-1B32-4059-BA78-9B778CAFA894}"/>
              </a:ext>
            </a:extLst>
          </p:cNvPr>
          <p:cNvCxnSpPr/>
          <p:nvPr/>
        </p:nvCxnSpPr>
        <p:spPr>
          <a:xfrm>
            <a:off x="4327099" y="5308796"/>
            <a:ext cx="8310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E87F4D-D8B6-4C4B-9127-2E9130BD9AAF}"/>
              </a:ext>
            </a:extLst>
          </p:cNvPr>
          <p:cNvSpPr txBox="1"/>
          <p:nvPr/>
        </p:nvSpPr>
        <p:spPr>
          <a:xfrm>
            <a:off x="4396154" y="502188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Twinkl" pitchFamily="2" charset="77"/>
              </a:rPr>
              <a:t>blue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C8EA0E-AC36-4661-B6FD-8B8FDDBED640}"/>
              </a:ext>
            </a:extLst>
          </p:cNvPr>
          <p:cNvCxnSpPr/>
          <p:nvPr/>
        </p:nvCxnSpPr>
        <p:spPr>
          <a:xfrm>
            <a:off x="5017477" y="5869344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A620515-7F44-4762-A0E9-8B762A0F73FB}"/>
              </a:ext>
            </a:extLst>
          </p:cNvPr>
          <p:cNvSpPr txBox="1"/>
          <p:nvPr/>
        </p:nvSpPr>
        <p:spPr>
          <a:xfrm>
            <a:off x="5069274" y="5564363"/>
            <a:ext cx="65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Twinkl" pitchFamily="2" charset="77"/>
              </a:rPr>
              <a:t>true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(1)</Template>
  <TotalTime>573</TotalTime>
  <Words>511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Twinkl</vt:lpstr>
      <vt:lpstr>Twinkl SemiBold</vt:lpstr>
      <vt:lpstr>Arial</vt:lpstr>
      <vt:lpstr>Office Theme</vt:lpstr>
      <vt:lpstr>PowerPoint Presentation</vt:lpstr>
      <vt:lpstr>What Is a Rainbow?</vt:lpstr>
      <vt:lpstr>The Physics behind a Rainbow</vt:lpstr>
      <vt:lpstr>The Colours of the Rainbow</vt:lpstr>
      <vt:lpstr>What Rainbows Represent</vt:lpstr>
      <vt:lpstr>Gold at the End of a Rainbow</vt:lpstr>
      <vt:lpstr>Rainbows in Stories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Graeme Forth</dc:creator>
  <cp:lastModifiedBy>Rhyiana Patel</cp:lastModifiedBy>
  <cp:revision>30</cp:revision>
  <dcterms:created xsi:type="dcterms:W3CDTF">2017-05-12T07:28:51Z</dcterms:created>
  <dcterms:modified xsi:type="dcterms:W3CDTF">2020-04-30T08:56:28Z</dcterms:modified>
</cp:coreProperties>
</file>