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93" r:id="rId4"/>
    <p:sldId id="303" r:id="rId5"/>
    <p:sldId id="264" r:id="rId6"/>
    <p:sldId id="265" r:id="rId7"/>
    <p:sldId id="259" r:id="rId8"/>
    <p:sldId id="262" r:id="rId9"/>
    <p:sldId id="304" r:id="rId10"/>
    <p:sldId id="297" r:id="rId11"/>
    <p:sldId id="296" r:id="rId12"/>
    <p:sldId id="267" r:id="rId13"/>
    <p:sldId id="270" r:id="rId14"/>
    <p:sldId id="295" r:id="rId15"/>
    <p:sldId id="269" r:id="rId16"/>
    <p:sldId id="271" r:id="rId17"/>
    <p:sldId id="268" r:id="rId18"/>
    <p:sldId id="274" r:id="rId19"/>
    <p:sldId id="272" r:id="rId20"/>
    <p:sldId id="299" r:id="rId21"/>
    <p:sldId id="275" r:id="rId22"/>
    <p:sldId id="276" r:id="rId23"/>
    <p:sldId id="288" r:id="rId24"/>
    <p:sldId id="258" r:id="rId25"/>
    <p:sldId id="260" r:id="rId26"/>
    <p:sldId id="286" r:id="rId27"/>
    <p:sldId id="278" r:id="rId28"/>
    <p:sldId id="279" r:id="rId29"/>
    <p:sldId id="285" r:id="rId30"/>
    <p:sldId id="280" r:id="rId31"/>
    <p:sldId id="281" r:id="rId32"/>
    <p:sldId id="289" r:id="rId33"/>
    <p:sldId id="290" r:id="rId34"/>
    <p:sldId id="294" r:id="rId35"/>
    <p:sldId id="283" r:id="rId36"/>
    <p:sldId id="284" r:id="rId37"/>
    <p:sldId id="291" r:id="rId38"/>
    <p:sldId id="292" r:id="rId39"/>
    <p:sldId id="300" r:id="rId40"/>
    <p:sldId id="301" r:id="rId41"/>
    <p:sldId id="302" r:id="rId42"/>
    <p:sldId id="305" r:id="rId43"/>
    <p:sldId id="30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6" autoAdjust="0"/>
    <p:restoredTop sz="94660"/>
  </p:normalViewPr>
  <p:slideViewPr>
    <p:cSldViewPr>
      <p:cViewPr varScale="1">
        <p:scale>
          <a:sx n="69" d="100"/>
          <a:sy n="69" d="100"/>
        </p:scale>
        <p:origin x="126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48D2EF1-8FA4-4D27-BDC8-97C2AE8F0D2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AB20034-F19C-4FEC-A5AE-C6AAE3151F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2EF1-8FA4-4D27-BDC8-97C2AE8F0D2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0034-F19C-4FEC-A5AE-C6AAE3151F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2EF1-8FA4-4D27-BDC8-97C2AE8F0D2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0034-F19C-4FEC-A5AE-C6AAE3151F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48D2EF1-8FA4-4D27-BDC8-97C2AE8F0D2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0034-F19C-4FEC-A5AE-C6AAE3151F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48D2EF1-8FA4-4D27-BDC8-97C2AE8F0D2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AB20034-F19C-4FEC-A5AE-C6AAE3151FB6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8D2EF1-8FA4-4D27-BDC8-97C2AE8F0D2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AB20034-F19C-4FEC-A5AE-C6AAE3151F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48D2EF1-8FA4-4D27-BDC8-97C2AE8F0D2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AB20034-F19C-4FEC-A5AE-C6AAE3151FB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2EF1-8FA4-4D27-BDC8-97C2AE8F0D2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0034-F19C-4FEC-A5AE-C6AAE3151F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8D2EF1-8FA4-4D27-BDC8-97C2AE8F0D2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AB20034-F19C-4FEC-A5AE-C6AAE3151F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48D2EF1-8FA4-4D27-BDC8-97C2AE8F0D2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AB20034-F19C-4FEC-A5AE-C6AAE3151FB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48D2EF1-8FA4-4D27-BDC8-97C2AE8F0D2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AB20034-F19C-4FEC-A5AE-C6AAE3151FB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48D2EF1-8FA4-4D27-BDC8-97C2AE8F0D2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AB20034-F19C-4FEC-A5AE-C6AAE3151FB6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en-GB" sz="9600" dirty="0" smtClean="0">
                <a:latin typeface="Comic Sans MS" panose="030F0702030302020204" pitchFamily="66" charset="0"/>
              </a:rPr>
              <a:t/>
            </a:r>
            <a:br>
              <a:rPr lang="en-GB" sz="9600" dirty="0" smtClean="0">
                <a:latin typeface="Comic Sans MS" panose="030F0702030302020204" pitchFamily="66" charset="0"/>
              </a:rPr>
            </a:br>
            <a:r>
              <a:rPr lang="en-GB" sz="9600" dirty="0" smtClean="0">
                <a:latin typeface="Comic Sans MS" panose="030F0702030302020204" pitchFamily="66" charset="0"/>
              </a:rPr>
              <a:t>2d Shapes</a:t>
            </a:r>
            <a:endParaRPr lang="en-GB" sz="9600" dirty="0">
              <a:latin typeface="Comic Sans MS" panose="030F0702030302020204" pitchFamily="66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654" y="116632"/>
            <a:ext cx="8062912" cy="890688"/>
          </a:xfrm>
        </p:spPr>
        <p:txBody>
          <a:bodyPr>
            <a:normAutofit/>
          </a:bodyPr>
          <a:lstStyle/>
          <a:p>
            <a:pPr algn="l"/>
            <a:endParaRPr lang="en-GB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1560" y="4149080"/>
            <a:ext cx="8062912" cy="89068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800" dirty="0" smtClean="0"/>
              <a:t>What is a 2d shape</a:t>
            </a:r>
            <a:r>
              <a:rPr lang="en-GB" sz="4800" dirty="0" smtClean="0">
                <a:latin typeface="Bookman Old Style" panose="02050604050505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0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There are lots of circular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2d shapes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in our everyday life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356992"/>
            <a:ext cx="8229600" cy="457200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Look around the classroom can you spot any circular shapes?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5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Everyday life </a:t>
            </a:r>
            <a:br>
              <a:rPr lang="en-GB" dirty="0" smtClean="0"/>
            </a:br>
            <a:r>
              <a:rPr lang="en-GB" dirty="0" smtClean="0"/>
              <a:t>2 sided, triangle shapes.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en-GB" sz="2400" dirty="0" smtClean="0">
              <a:latin typeface="Comic Sans MS" panose="030F0702030302020204" pitchFamily="66" charset="0"/>
            </a:endParaRPr>
          </a:p>
          <a:p>
            <a:pPr algn="r"/>
            <a:r>
              <a:rPr lang="en-GB" sz="2400" dirty="0" smtClean="0">
                <a:latin typeface="Comic Sans MS" panose="030F0702030302020204" pitchFamily="66" charset="0"/>
              </a:rPr>
              <a:t>A cd.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A clock face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The lollipop persons sign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1916832"/>
            <a:ext cx="1539329" cy="152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C:\Documents and Settings\Dave\Local Settings\Temporary Internet Files\Content.IE5\LF3IIIS9\MP90038476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0888"/>
            <a:ext cx="1603173" cy="159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515" y="4581128"/>
            <a:ext cx="2406789" cy="180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3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shape is this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How many angles and sides does this shape have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3266433" y="1515498"/>
            <a:ext cx="2952328" cy="2736304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0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 triangle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64008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3 straight sides.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3 angles.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3266433" y="1515498"/>
            <a:ext cx="2952328" cy="2736304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Everyday life </a:t>
            </a:r>
            <a:br>
              <a:rPr lang="en-GB" dirty="0" smtClean="0"/>
            </a:br>
            <a:r>
              <a:rPr lang="en-GB" dirty="0" smtClean="0"/>
              <a:t>3 sided, triangle shape.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A road works sign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2284709" cy="201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shape is this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How many angles and sides does this shape have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7904" y="1772816"/>
            <a:ext cx="2304256" cy="23042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0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 Square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4 straight sides, all of equal length.</a:t>
            </a:r>
          </a:p>
          <a:p>
            <a:r>
              <a:rPr lang="en-GB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 angles.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7904" y="1772816"/>
            <a:ext cx="2304256" cy="23042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0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shape is this?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64008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How many angles and sides does this have?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9832" y="1844824"/>
            <a:ext cx="3816424" cy="21602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8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8000" dirty="0" smtClean="0">
                <a:latin typeface="Comic Sans MS" panose="030F0702030302020204" pitchFamily="66" charset="0"/>
              </a:rPr>
              <a:t>Is it a square?</a:t>
            </a:r>
          </a:p>
          <a:p>
            <a:endParaRPr lang="en-GB" sz="80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7824" y="3987552"/>
            <a:ext cx="4104456" cy="21602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1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 rectangle or oblong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64008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4 straight sides.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2 sides are longer, have a look.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4 angles.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9832" y="1844824"/>
            <a:ext cx="3816424" cy="21602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How do you know it is a </a:t>
            </a:r>
            <a:br>
              <a:rPr lang="en-GB" dirty="0" smtClean="0"/>
            </a:br>
            <a:r>
              <a:rPr lang="en-GB" dirty="0" smtClean="0"/>
              <a:t>2d Shape</a:t>
            </a:r>
            <a:r>
              <a:rPr lang="en-GB" dirty="0" smtClean="0">
                <a:latin typeface="Bookman Old Style" panose="02050604050505020204" pitchFamily="18" charset="0"/>
              </a:rPr>
              <a:t>?</a:t>
            </a:r>
            <a:endParaRPr lang="en-GB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has only 2 dimensions height </a:t>
            </a:r>
          </a:p>
          <a:p>
            <a:pPr marL="64008" indent="0">
              <a:buNone/>
            </a:pPr>
            <a:r>
              <a:rPr lang="en-GB" dirty="0" smtClean="0"/>
              <a:t>    and width.</a:t>
            </a:r>
          </a:p>
          <a:p>
            <a:endParaRPr lang="en-GB" dirty="0" smtClean="0"/>
          </a:p>
          <a:p>
            <a:r>
              <a:rPr lang="en-GB" dirty="0" smtClean="0"/>
              <a:t>You can draw it easily on a piece of paper.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751508" y="4631400"/>
            <a:ext cx="1664296" cy="8360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760288" y="4769116"/>
            <a:ext cx="1080120" cy="108012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>
            <a:off x="4499992" y="4293096"/>
            <a:ext cx="1224136" cy="12241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Triangle 6"/>
          <p:cNvSpPr/>
          <p:nvPr/>
        </p:nvSpPr>
        <p:spPr>
          <a:xfrm>
            <a:off x="7877496" y="1196752"/>
            <a:ext cx="1008112" cy="187220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gular Pentagon 7"/>
          <p:cNvSpPr/>
          <p:nvPr/>
        </p:nvSpPr>
        <p:spPr>
          <a:xfrm>
            <a:off x="251520" y="5381184"/>
            <a:ext cx="1368152" cy="1152128"/>
          </a:xfrm>
          <a:prstGeom prst="pen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Data 9"/>
          <p:cNvSpPr/>
          <p:nvPr/>
        </p:nvSpPr>
        <p:spPr>
          <a:xfrm>
            <a:off x="5777720" y="5725184"/>
            <a:ext cx="1547664" cy="864096"/>
          </a:xfrm>
          <a:prstGeom prst="flowChartInputOutp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010636" y="3140968"/>
            <a:ext cx="87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width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877496" y="3140968"/>
            <a:ext cx="115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740352" y="1268760"/>
            <a:ext cx="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6455338" y="2275127"/>
            <a:ext cx="2109424" cy="369332"/>
          </a:xfrm>
          <a:prstGeom prst="rect">
            <a:avLst/>
          </a:prstGeom>
          <a:noFill/>
        </p:spPr>
        <p:txBody>
          <a:bodyPr vert="horz" wrap="square" rtlCol="0" anchor="ctr" anchorCtr="1">
            <a:spAutoFit/>
          </a:bodyPr>
          <a:lstStyle/>
          <a:p>
            <a:r>
              <a:rPr lang="en-GB" dirty="0" smtClean="0"/>
              <a:t>height</a:t>
            </a:r>
            <a:endParaRPr lang="en-GB" dirty="0"/>
          </a:p>
        </p:txBody>
      </p:sp>
      <p:sp>
        <p:nvSpPr>
          <p:cNvPr id="18" name="Flowchart: Preparation 17"/>
          <p:cNvSpPr/>
          <p:nvPr/>
        </p:nvSpPr>
        <p:spPr>
          <a:xfrm>
            <a:off x="3203848" y="5584584"/>
            <a:ext cx="1296144" cy="1065780"/>
          </a:xfrm>
          <a:prstGeom prst="flowChartPreparat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8847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1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Everyday life </a:t>
            </a:r>
            <a:br>
              <a:rPr lang="en-GB" dirty="0" smtClean="0"/>
            </a:br>
            <a:r>
              <a:rPr lang="en-GB" dirty="0" smtClean="0"/>
              <a:t>4 sided, rectangle shapes.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72000"/>
          </a:xfrm>
        </p:spPr>
        <p:txBody>
          <a:bodyPr/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The interactive white board.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r"/>
            <a:endParaRPr lang="en-GB" sz="2400" dirty="0" smtClean="0">
              <a:latin typeface="Comic Sans MS" panose="030F0702030302020204" pitchFamily="66" charset="0"/>
            </a:endParaRPr>
          </a:p>
          <a:p>
            <a:pPr algn="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Your work book.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Shape of the top of your desk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14341" name="Picture 5" descr="C:\Documents and Settings\Dave\Local Settings\Temporary Internet Files\Content.IE5\UC2M1K7U\MC9000544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19" y="2348880"/>
            <a:ext cx="1440160" cy="196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Documents and Settings\Dave\Local Settings\Temporary Internet Files\Content.IE5\U3YEN3EO\MC9003893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5366"/>
            <a:ext cx="1584176" cy="207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esk1"/>
          <p:cNvSpPr>
            <a:spLocks noEditPoints="1" noChangeArrowheads="1"/>
          </p:cNvSpPr>
          <p:nvPr/>
        </p:nvSpPr>
        <p:spPr bwMode="auto">
          <a:xfrm>
            <a:off x="2295255" y="5402958"/>
            <a:ext cx="2376264" cy="9048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3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shape is this?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64008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How many angles and sides does this have?</a:t>
            </a:r>
          </a:p>
        </p:txBody>
      </p:sp>
      <p:sp>
        <p:nvSpPr>
          <p:cNvPr id="4" name="Regular Pentagon 3"/>
          <p:cNvSpPr/>
          <p:nvPr/>
        </p:nvSpPr>
        <p:spPr>
          <a:xfrm>
            <a:off x="3491880" y="1628800"/>
            <a:ext cx="2808312" cy="2520280"/>
          </a:xfrm>
          <a:prstGeom prst="pent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3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 Pentagon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64008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5 angles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5 flat sides.</a:t>
            </a:r>
          </a:p>
        </p:txBody>
      </p:sp>
      <p:sp>
        <p:nvSpPr>
          <p:cNvPr id="4" name="Regular Pentagon 3"/>
          <p:cNvSpPr/>
          <p:nvPr/>
        </p:nvSpPr>
        <p:spPr>
          <a:xfrm>
            <a:off x="3491880" y="1628800"/>
            <a:ext cx="2808312" cy="2520280"/>
          </a:xfrm>
          <a:prstGeom prst="pent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4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Everyday life </a:t>
            </a:r>
            <a:br>
              <a:rPr lang="en-GB" dirty="0" smtClean="0"/>
            </a:br>
            <a:r>
              <a:rPr lang="en-GB" dirty="0" smtClean="0"/>
              <a:t>5 sided, Hexagonal shapes.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A football is made up lots of pentagons.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pPr algn="r"/>
            <a:r>
              <a:rPr lang="en-GB" sz="2400" dirty="0" smtClean="0">
                <a:latin typeface="Comic Sans MS" panose="030F0702030302020204" pitchFamily="66" charset="0"/>
              </a:rPr>
              <a:t>The Pentagon in America is a pentagon.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2520280" cy="185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16832"/>
            <a:ext cx="1847434" cy="1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8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shape is this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3347864" y="1916832"/>
            <a:ext cx="2808312" cy="230425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How many angles and sides this shape have?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5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It is a Hexagon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6 straight sides.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6 corners.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3347864" y="1916832"/>
            <a:ext cx="2808312" cy="230425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02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Everyday life </a:t>
            </a:r>
            <a:br>
              <a:rPr lang="en-GB" dirty="0" smtClean="0"/>
            </a:br>
            <a:r>
              <a:rPr lang="en-GB" dirty="0" smtClean="0"/>
              <a:t>6 sided Hexagonal shapes.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Bee hive cells are hexagonal.</a:t>
            </a:r>
          </a:p>
        </p:txBody>
      </p:sp>
      <p:pic>
        <p:nvPicPr>
          <p:cNvPr id="3074" name="Picture 2" descr="C:\Documents and Settings\Dave\Desktop\Beehive Bees T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2"/>
            <a:ext cx="44284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6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shape is this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How many angles and sides does this shape have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56792"/>
            <a:ext cx="2785492" cy="278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4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It is a Heptagon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7</a:t>
            </a:r>
            <a:r>
              <a:rPr lang="en-GB" dirty="0" smtClean="0">
                <a:latin typeface="Comic Sans MS" panose="030F0702030302020204" pitchFamily="66" charset="0"/>
              </a:rPr>
              <a:t> sides.</a:t>
            </a:r>
          </a:p>
          <a:p>
            <a:r>
              <a:rPr lang="en-GB" dirty="0">
                <a:latin typeface="Comic Sans MS" panose="030F0702030302020204" pitchFamily="66" charset="0"/>
              </a:rPr>
              <a:t>7</a:t>
            </a:r>
            <a:r>
              <a:rPr lang="en-GB" dirty="0" smtClean="0">
                <a:latin typeface="Comic Sans MS" panose="030F0702030302020204" pitchFamily="66" charset="0"/>
              </a:rPr>
              <a:t> corners.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786063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75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Everyday life </a:t>
            </a:r>
            <a:br>
              <a:rPr lang="en-GB" dirty="0"/>
            </a:br>
            <a:r>
              <a:rPr lang="en-GB" dirty="0" smtClean="0"/>
              <a:t>7 </a:t>
            </a:r>
            <a:r>
              <a:rPr lang="en-GB" dirty="0"/>
              <a:t>sided </a:t>
            </a:r>
            <a:r>
              <a:rPr lang="en-GB" dirty="0" smtClean="0"/>
              <a:t>Heptagonal </a:t>
            </a:r>
            <a:r>
              <a:rPr lang="en-GB" dirty="0"/>
              <a:t>shapes.</a:t>
            </a:r>
          </a:p>
        </p:txBody>
      </p:sp>
      <p:pic>
        <p:nvPicPr>
          <p:cNvPr id="2050" name="Picture 2" descr="Various PROOF 1982-2012 Fifty Pence 50p Coins ~ 1993 1994 1995 1996 1997 et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21431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33056"/>
            <a:ext cx="50958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22048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50p and 20p coins we use today are curved heptagonal shapes.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35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>
                <a:latin typeface="Comic Sans MS" panose="030F0702030302020204" pitchFamily="66" charset="0"/>
              </a:rPr>
              <a:t>2d means a shape is </a:t>
            </a:r>
            <a:br>
              <a:rPr lang="en-GB" sz="6000" dirty="0" smtClean="0">
                <a:latin typeface="Comic Sans MS" panose="030F0702030302020204" pitchFamily="66" charset="0"/>
              </a:rPr>
            </a:br>
            <a:r>
              <a:rPr lang="en-GB" sz="6000" dirty="0" smtClean="0">
                <a:latin typeface="Comic Sans MS" panose="030F0702030302020204" pitchFamily="66" charset="0"/>
              </a:rPr>
              <a:t>‘2 dimensional’</a:t>
            </a:r>
            <a:endParaRPr lang="en-GB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shape is this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How many angles and sides does this shape have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2776"/>
            <a:ext cx="3109118" cy="307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77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It is a Octagon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8 sides.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8 corners.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25683"/>
            <a:ext cx="2749078" cy="271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27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n-GB" sz="5400" dirty="0" smtClean="0">
                <a:latin typeface="Comic Sans MS" panose="030F0702030302020204" pitchFamily="66" charset="0"/>
              </a:rPr>
              <a:t>Can you think of any words that start with ‘Oct…..’</a:t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>that will help remind you that an octagon has</a:t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>8 sides?</a:t>
            </a:r>
            <a:endParaRPr lang="en-GB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Octopus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An Octopus has ‘8’ legs.</a:t>
            </a:r>
          </a:p>
          <a:p>
            <a:pPr algn="ctr"/>
            <a:endParaRPr lang="en-GB" sz="4800" dirty="0"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10242" name="Picture 2" descr="C:\Documents and Settings\Dave\Local Settings\Temporary Internet Files\Content.IE5\ZBLIDXN9\MC9001350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35980"/>
            <a:ext cx="3888432" cy="303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0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Everyday life </a:t>
            </a:r>
            <a:br>
              <a:rPr lang="en-GB" dirty="0"/>
            </a:br>
            <a:r>
              <a:rPr lang="en-GB" dirty="0"/>
              <a:t>6 sided </a:t>
            </a:r>
            <a:r>
              <a:rPr lang="en-GB" dirty="0" smtClean="0"/>
              <a:t>Octagonal </a:t>
            </a:r>
            <a:r>
              <a:rPr lang="en-GB" dirty="0"/>
              <a:t>shapes.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8024" y="22048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‘STOP’ road sign has 8 sides and is a hexagon shape.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6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shape is this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How many angles and sides does this shape have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72815"/>
            <a:ext cx="2520280" cy="250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1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It is a Nonagon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9 sides.</a:t>
            </a:r>
          </a:p>
          <a:p>
            <a:r>
              <a:rPr lang="en-GB" dirty="0">
                <a:latin typeface="Comic Sans MS" panose="030F0702030302020204" pitchFamily="66" charset="0"/>
              </a:rPr>
              <a:t>9</a:t>
            </a:r>
            <a:r>
              <a:rPr lang="en-GB" dirty="0" smtClean="0">
                <a:latin typeface="Comic Sans MS" panose="030F0702030302020204" pitchFamily="66" charset="0"/>
              </a:rPr>
              <a:t> corners.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AutoShape 2" descr="data:image/jpeg;base64,/9j/4AAQSkZJRgABAQAAAQABAAD/2wCEAAkGBhQGEBEIBxEVFRQTGBMaGBEVGBUXGxUXHhUZFhUcGBYYHCYfFyMvGxUXIjsiIyc1LiwsFx4xNTIqNTIuLCoBCQoKDgwOGg8PGjAkHyMqLDQvNTQ1MCw0MCw0Ly0sLCwsLCwsLCorLTQsMCopLC0uNTQsLTIsMCw0LDUtMCwsKv/AABEIAOAA4QMBIgACEQEDEQH/xAAbAAEBAQEBAQEBAAAAAAAAAAAABgcFBAMCAf/EAEUQAAIBAgQDAwYLBQYHAAAAAAABAgMEBQYRIRIxQQdRcRMVImGBkRQXMkJDVWJygqGjFiNSorEzU5KTsvEkNESztMHC/8QAGwEBAAIDAQEAAAAAAAAAAAAAAAQGAwUHAQL/xAAyEQACAQICBwYFBQEAAAAAAAAAAQIDBBEhBQYSMVFhoRMUQXGR0SJTscHwFkJSgeEy/9oADAMBAAIRAxEAPwDcQAAAAAAAAAAAADn4xj9vgEPL4tXp0o985KOv3Vzl4IA6AMvxDtxp3k3Z5Os617U/iUZQgvW9nLTxS8Tm1cKxvOO+PXkbKi/oLb5Wnc5Rf9ZvwItxeULZY1ppfnDefUYuW5Gh5hz5Y5WT873VOEl9EnxT/wAuOsl4taENW7X7vMjdLI2GzmuXwm49GC6ck1H3z9h6cC7LLDA9KnkfLVP7yu/KPXnrw6cC92vrK1LhSjHZLku5eorN1rTTjlbwx5vJem99CRG2f7iGo9qOJZXSWc8Nc6a53Nto0l3ySbh+cSyy52m4fmjSGH3UFN6fuan7uevcoy+V+Fs9HImce7OLDMWsru3jGb+lpfu5a9709GX4kz5tdaYPK4hhzWfR59WJWz/azRwY5Syri2T98p4j5ekuVrdb7Lkot6pexxPdadtU8GkrbPGH1baT0Xlqac6b72k+n3ZSLNbX1vdLGjNP6+m8jyhKO9Gqg5GBZttMzR8pg1zTq98Yv0l96D0lH2o65MPkAAAAAAAAAAAAAAAAAAAAAA8+IX8MLpVL28ko06cZSlJ9Ipasyhdo2LZ2XFlCzhb0G2ld3DUm9NtYprh590Zbox1KsKUdqo0lxeR6k3uNZuruFjB17ucYQjznOSjFeMnsiCxztwscPl8Fwnyl5WeyhQi3FvouNrf8KkcCl2Uyxiau86X1a7mt/JqThTj3pa76fdUSxwjALfAI+SwmhTpLq4Ld/ek/Sl7WV261ltaWVLGb9F6v2M8beT35EjVxbHs4/wBjGnhtCXV71WvbrJP2QPphnZDa0p/DMdqVb2s9G51pPhb+6nq/xSZdAq91rDeV8ovYXL33+mBIjQiuZ8bSzhh8Fb2dONOC5QhFRS9i2PsAaGUnJ4yeLM+4AA8AAAAPxWoxuIulWipRfOMkmn4p7M/YPU2nigRWMdklliMvhFjGdrVW6qW74Un0fA9l+HQ8tHz9k7/k61PEaMfmVdqunXdtSb/FLwL8G8tdP3lvk5bS559d5hlQhIlsI7c7Wc1Z5lo1rGt1VWMpR1+8kpL2x09ZoGHYpSxeCucOqwqwfz6coyXvTJ7EcKo4xDyGJUoVY/wzipaeGvLxRF3fZHStZ/Dcq3Veyq/YlKUfDTVS0/E16i0Wus1tVyrJwfqumfQjSt5Ldma+DH/2wxvJMXPHrenfUILWVek+GcYrm5cK5JdXDxZpmWcw0s1WtLFrB+hVWuj5xktpRl6000WOlWp1o7dOSa5ZmBprJnUABlPAAAAAAAAAAAcbN+ZqeUbOti13uqa9GH8c3tCK8Xp4LV9ACA7WMVnmi6t8hYTLTyjjUupr5lNelFP2enp1fk11LCxsoYbSp2dpHhhTjGMY90UtF4+JHdmGA1KNKrmPGN7q+flJN8402+KK9WvytO7gXQuDnGsWkO8V+xg/hh1l4+m71J9CGysX4gAFZJAAAAAAAAAAAAAAAAAAAAAB/JRU04ySafNPdNddUQGS7l9m+L1Ms3Das75+UtpPlCo9uDX16cHfqqb6mgEv2iZVeabNwtdrii/KUZLZ8a5xT6cSWniovob/AEDpDulxszfwzyfJ+D/OJgrQ2o48DSQSXZlnJZ0sIXNZ/v6f7uvHk1US+Vp0Ulv4troVp0414AAAAAAAAAMczTcfGZjMcDpPWyw58Vd9KlXXTh9e/oeCqssu1LOf7H2Mp2r/AOIrvydCK3fG+ckuvCnr4uK6nL7P8q/slZQtqu9ap6daXNuo1y16qK28dX1NNpnSHcrduP8A1LJe/wDX1wMtKG3IpNNNkADlZsgAAAAAAAAAAAAAAAAAAAAAAAAAADOb6v8AFjjMMbhtZYg+Culyp1efHp03fH4OqkbMnxboi8zZfhme1q4XdbKotpc+Ca3hJeD961XU53Y5mid5QqZaxja6sHwNPnKknwwfr0+Tr3cD6nTdA6Q73b7En8UMnzXg/szX1obMuRowALAYAAAAfmc1TTnNpJbtvZJddWfozXtkzJNU6OUsF3ub98L0+ZRb0k33J6Na/wAMZnjaSxYOFgtZ9pWMVMy1tXaWT8naxfKU1vx6d+/H3rWmuhoxzsvYHDLdtSwyz+TTjpxdZS5yk/W5Nv26HROU6Xv3e3Dmv+VkvLj/AHvNlShsRAANSZQAAAAAAAAAAAAAAAAAAAAAAAAAAAZ5n+3nlK7t89YVFt03GncwX0lJ+im/Z6Or5Pyb6GhnxvbOGIU52l1HihUjKMo98WtGjYaNvZWVxGqt25814+5jqQ244Hew3EIYtRp31lLip1YxlGS6xa1Xh4HpMm7KcUnlS7uMh4rJtRcqlrN/PpvWUor2ay0XJqojWTrcJxnFSi8U9xrHkAAfQPHi+K08EoVcRvpcNOlGUpP1JdO99EuraMp7OrOpmO4uM84xHSdw5RoQf0dFejt7Eop/Zk+p9+1DEJZyv6GRMOk1CPDVu5rpBaSjH3NPucp0+4tra2jZwhbW0VGEEoxiuUYpaJL2IqusmkOxo93g/inv5R/3d6kmhDF7T8D6AA54TgAAAAAAAAAAAAAAAAAAAAAAAAAAAAAAAACI7T8AndUaeYMH2urF+UjJc5U0+Ka066acWndxLqX2TszwzhZUcWtduNelD+Cotpxfg/emn1PhzM9yzX+LTGpYLPayxJ8VHup1tdOFd274PCVNvkX3VnSG3B2s3ms4+Xiv6+/IhXEMHtI2MDUFwIpkmOQ8z5spVVyvLVpv7UVLb9GHvLoi+2SPm29wXHI7KncOnN98ZOD0/wAKqe8tGtNiga1UsK8KnGOHo/8ASbbPJoAAqJKAAAAAAAAAAAAAAAAAAAAAAAAAAAAAAAAABA49DzxmTCMO6UI1Kz9T9KS19tGHvL4h8mw87ZnxG9e8bajClH1SfAn+cavvLPqxS2rtz/jF9cF7ke4eEcDWNAf0HRiAZ1284f8ADMHqV486FSjUX+Lyb/7n5HZwm985W9C9j9LTpz2+1BS/9nuz3h3nbDL6001cqFXRfaUXKH80USHZXf8AnDCLScnq4RlTf4JyjH+XhKnrTS2reFThL6r/ABEm2fxNFYADnxOAAAAAAAAAAAAAAAAAAAAAAAAAAAAAAAAAHLnyIzsKh8OWKY7L/qbqWnhHWe3+d+R380X/AJssbu8i9HCjVaf2uB8P56Hy7FMO83YLatrer5So/wAVR8P8qiXrVSlhCpU4tL0zf1RDuXmkXQALmRD+Tippxluns16upjnY7/wFO/wSb3tbqovY1w/1pP3myGQYHHzRmXFsPW0a8KdZet+jJ/nVmabTlLtLGouGD9Hj9DLReE0XwAOVmyAAAAAAAAAAAAAAAAAAAAAAAAAAAAAAAAAIntjvvgeE1qa51ZUqa/xqb/KDXtNFy1h3miytbD+6o0oe2MEn+aZl3alDzpc4PgXNV7qMpL7MXGP9KkzYzpurtLYsYv8Ak2+uH2NfXeMwACwGAGTZ1h5qzNhl8to3NGdKXrkuNL/XT9yNZMs7d4fAYYZjq5211HfuUtJ/1oow16fa0pU+Ka9Vgep4PEsgPAHGNxtgAAAAAAAAAAAAAAAAAAAAAAAAAAAAAAAACDqQ875rs6HONpbzm19pqej9W9Sn7ka6ZR2aQ86Y9jWLf3fBQT8Hwv8A8dGrnYbCl2VrThwivXDM1U3jJsAAmHyCG7acO84YLd6LV0/J1F6uGpHi/lci5PHjGGRxq3r4bcaqFanOnJrmlKLi2teu4BK5UvvOdjaXbernRpNv7XAlL80zqmZYfiVx2R1IYFmhcdlJtUL2EXpDVuTU0t+rbjzW+nEjSqNaNzGNahJSjJJxlFpqSfJprZo5TpfR9W0rycl8Mm2n4eXmbKlNSR+wAagygAAAAAAAAAAAAAAAAAAAAAAAAAAA/NWqqEZVZ8opt+CWr/ofpvTdmdY9mqtnerPK2Rkp8Sca96/7OnB6xkoy964uvzU+ZsdHaPq3tVRgslvfgl+bjHUmoLM6/YDbudhc4pW+Vc3NWWvekor/AFOZp5xcnZZjk+yoYNQk5qkpazaS4pSk5yenTeT27tDtHXDWAAAAAAHkxXCaWOUZ2GJ041Kc1pKEuT8OqfVNboyC9w267GajrWqndYVKWso852zb5+rx+TLrwvRm1H5q0lWi6dVJxkmnFrVNPZpp80Yq1GnXg6dRYpnqbTxRKYRi9LHaMb7DainTnykuj6prnFruZ7CCzHkS47P608w5ETnQe9fDt2tOrprm+vL0o9NVqlRZUzfQzhR+FYdL0lpx0ZfLpvua6ruktn46pc30toSpZPtKedPqvP3J9Ksp5PedsAFfM4AAAAAAAAAAAAAAAAAAAAAPld3cLCnO6u5xhCCblOT0UV62ePHswUctUZX2KVFCC5dZTl0jCPzn/u9FuROE5euu1+pHEse4rfDYvWlbJtSr90pPu+13bR6yN5orQ9W+ltPKHi+PJfmC6GGpVUPM/Eru67X6ssOwLit8Ni+GrdSWkq3fGK/+fbLpE1bLWWLfKdCOH4RTUILm+cpy6ynL5z/2Wi2PbYWFPDKcLOxhGFOC0jCK0UV6keg6Tb21K2pqnSWCRAlJyeLAAJB8gAAAAAAAAAzXO/ZjPyzzLkiSoXkdXKktFC46yTT2Un6/Rl10e5pQPGlJYPcDM8mZ9hmZysL6DoXlLVVLaeqeq+U4cW7XfF7r1rcqzl5/7NKWcEr6zl5C9p6Oncx1WrXyVU03a7mt49NeTmMsZ7qWtf8AZrOsfI3kdFGo9FCuuUWmtk33r0Zep7FE0vq+6eNa1WK8Y8PLly3/AGm0q+OUi7ABTiUAAAAAAAAAAAAAAACezhnajk6mp3Xp1Z/2dvF+lUfJfdjr87Tw1exz845+WDTWC4HD4RfVNFGjFcSptrVOpp1034e7d6Ln78h9mHmqp+0GaZ/CL+fpcUt40fVDo5Llqtlyjot3a9EaAlXwrXCwh4Lxfsur6karXwyicrK3Z1XzXWjmTtCWr50bB/Ipx5rykfd6L3fzteRq8Y8O0fcf0HQIQjCKjFYJEHHEAA+gAAAAAAAAAAAAAAACfzlki3zvQ+CYnH0lr5OtHTjpy74vqu+L2fuaoAAYvYZjuuzitDAM76zoS2oYgtWnHoqj57bc/Sj9qOjWi06iqpVKbTTSakmmmnummuaOpjeB0cxUJ4fitNVKc+cX0fRp84td63RmlDsixDBuK1wDGJU7dNunTnBycU99Oenu0T56LUrGk9Xqd1PtKL2ZPfwfPk/qSKddxWDLkEV8W+M/Xn6Y+LfGfrz9M1H6UrfMXUy95XAtQRXxb4z9efpj4t8Z+vP0x+lK3zF1HeVwLUEV8W+M/Xn6Y+LfGfrz9MfpSt8xdR3lcC1BFfFvjP15+mPi3xn68/TH6UrfMXUd5XAtSAx7OtfMFd5ayFFVKz2qXf0dCPKTUuWv2vZHV8vtcdleK4hF2t9jbdOe01GDTcfnLZrp0136mg5Uyjb5NoKwwiGi2cpvedSX8U5dX+S6JGz0dq5C3n2ldqTW5eHm+JjqV3JYI5eQuzqhkiDqJ+Vuan9rdS+VJvdqOvyY6+18230rQC1kYAAAAAAAAAA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3"/>
            <a:ext cx="2664296" cy="26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9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shape is this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How many angles and sides does this shape have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37" y="1556792"/>
            <a:ext cx="295751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3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It is a decagon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10 sides.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10 corners.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AutoShape 2" descr="data:image/jpeg;base64,/9j/4AAQSkZJRgABAQAAAQABAAD/2wCEAAkGBhQGEBEIBxEVFRQTGBMaGBEVGBUXGxUXHhUZFhUcGBYYHCYfFyMvGxUXIjsiIyc1LiwsFx4xNTIqNTIuLCoBCQoKDgwOGg8PGjAkHyMqLDQvNTQ1MCw0MCw0Ly0sLCwsLCwsLCorLTQsMCopLC0uNTQsLTIsMCw0LDUtMCwsKv/AABEIAOAA4QMBIgACEQEDEQH/xAAbAAEBAQEBAQEBAAAAAAAAAAAABgcFBAMCAf/EAEUQAAIBAgQDAwYLBQYHAAAAAAABAgMEBQYRIRIxQQdRcRMVImGBkRQXMkJDVWJygqGjFiNSorEzU5KTsvEkNESztMHC/8QAGwEBAAIDAQEAAAAAAAAAAAAAAAQGAwUHAQL/xAAyEQACAQICBwYFBQEAAAAAAAAAAQIDBBEhBQYSMVFhoRMUQXGR0SJTscHwFkJSgeEy/9oADAMBAAIRAxEAPwDcQAAAAAAAAAAAADn4xj9vgEPL4tXp0o985KOv3Vzl4IA6AMvxDtxp3k3Z5Os617U/iUZQgvW9nLTxS8Tm1cKxvOO+PXkbKi/oLb5Wnc5Rf9ZvwItxeULZY1ppfnDefUYuW5Gh5hz5Y5WT873VOEl9EnxT/wAuOsl4taENW7X7vMjdLI2GzmuXwm49GC6ck1H3z9h6cC7LLDA9KnkfLVP7yu/KPXnrw6cC92vrK1LhSjHZLku5eorN1rTTjlbwx5vJem99CRG2f7iGo9qOJZXSWc8Nc6a53Nto0l3ySbh+cSyy52m4fmjSGH3UFN6fuan7uevcoy+V+Fs9HImce7OLDMWsru3jGb+lpfu5a9709GX4kz5tdaYPK4hhzWfR59WJWz/azRwY5Syri2T98p4j5ekuVrdb7Lkot6pexxPdadtU8GkrbPGH1baT0Xlqac6b72k+n3ZSLNbX1vdLGjNP6+m8jyhKO9Gqg5GBZttMzR8pg1zTq98Yv0l96D0lH2o65MPkAAAAAAAAAAAAAAAAAAAAAA8+IX8MLpVL28ko06cZSlJ9Ipasyhdo2LZ2XFlCzhb0G2ld3DUm9NtYprh590Zbox1KsKUdqo0lxeR6k3uNZuruFjB17ucYQjznOSjFeMnsiCxztwscPl8Fwnyl5WeyhQi3FvouNrf8KkcCl2Uyxiau86X1a7mt/JqThTj3pa76fdUSxwjALfAI+SwmhTpLq4Ld/ek/Sl7WV261ltaWVLGb9F6v2M8beT35EjVxbHs4/wBjGnhtCXV71WvbrJP2QPphnZDa0p/DMdqVb2s9G51pPhb+6nq/xSZdAq91rDeV8ovYXL33+mBIjQiuZ8bSzhh8Fb2dONOC5QhFRS9i2PsAaGUnJ4yeLM+4AA8AAAAPxWoxuIulWipRfOMkmn4p7M/YPU2nigRWMdklliMvhFjGdrVW6qW74Un0fA9l+HQ8tHz9k7/k61PEaMfmVdqunXdtSb/FLwL8G8tdP3lvk5bS559d5hlQhIlsI7c7Wc1Z5lo1rGt1VWMpR1+8kpL2x09ZoGHYpSxeCucOqwqwfz6coyXvTJ7EcKo4xDyGJUoVY/wzipaeGvLxRF3fZHStZ/Dcq3Veyq/YlKUfDTVS0/E16i0Wus1tVyrJwfqumfQjSt5Ldma+DH/2wxvJMXPHrenfUILWVek+GcYrm5cK5JdXDxZpmWcw0s1WtLFrB+hVWuj5xktpRl6000WOlWp1o7dOSa5ZmBprJnUABlPAAAAAAAAAAAcbN+ZqeUbOti13uqa9GH8c3tCK8Xp4LV9ACA7WMVnmi6t8hYTLTyjjUupr5lNelFP2enp1fk11LCxsoYbSp2dpHhhTjGMY90UtF4+JHdmGA1KNKrmPGN7q+flJN8402+KK9WvytO7gXQuDnGsWkO8V+xg/hh1l4+m71J9CGysX4gAFZJAAAAAAAAAAAAAAAAAAAAAB/JRU04ySafNPdNddUQGS7l9m+L1Ms3Das75+UtpPlCo9uDX16cHfqqb6mgEv2iZVeabNwtdrii/KUZLZ8a5xT6cSWniovob/AEDpDulxszfwzyfJ+D/OJgrQ2o48DSQSXZlnJZ0sIXNZ/v6f7uvHk1US+Vp0Ulv4troVp0414AAAAAAAAAMczTcfGZjMcDpPWyw58Vd9KlXXTh9e/oeCqssu1LOf7H2Mp2r/AOIrvydCK3fG+ckuvCnr4uK6nL7P8q/slZQtqu9ap6daXNuo1y16qK28dX1NNpnSHcrduP8A1LJe/wDX1wMtKG3IpNNNkADlZsgAAAAAAAAAAAAAAAAAAAAAAAAAADOb6v8AFjjMMbhtZYg+Culyp1efHp03fH4OqkbMnxboi8zZfhme1q4XdbKotpc+Ca3hJeD961XU53Y5mid5QqZaxja6sHwNPnKknwwfr0+Tr3cD6nTdA6Q73b7En8UMnzXg/szX1obMuRowALAYAAAAfmc1TTnNpJbtvZJddWfozXtkzJNU6OUsF3ub98L0+ZRb0k33J6Na/wAMZnjaSxYOFgtZ9pWMVMy1tXaWT8naxfKU1vx6d+/H3rWmuhoxzsvYHDLdtSwyz+TTjpxdZS5yk/W5Nv26HROU6Xv3e3Dmv+VkvLj/AHvNlShsRAANSZQAAAAAAAAAAAAAAAAAAAAAAAAAAAZ5n+3nlK7t89YVFt03GncwX0lJ+im/Z6Or5Pyb6GhnxvbOGIU52l1HihUjKMo98WtGjYaNvZWVxGqt25814+5jqQ244Hew3EIYtRp31lLip1YxlGS6xa1Xh4HpMm7KcUnlS7uMh4rJtRcqlrN/PpvWUor2ay0XJqojWTrcJxnFSi8U9xrHkAAfQPHi+K08EoVcRvpcNOlGUpP1JdO99EuraMp7OrOpmO4uM84xHSdw5RoQf0dFejt7Eop/Zk+p9+1DEJZyv6GRMOk1CPDVu5rpBaSjH3NPucp0+4tra2jZwhbW0VGEEoxiuUYpaJL2IqusmkOxo93g/inv5R/3d6kmhDF7T8D6AA54TgAAAAAAAAAAAAAAAAAAAAAAAAAAAAAAAACI7T8AndUaeYMH2urF+UjJc5U0+Ka066acWndxLqX2TszwzhZUcWtduNelD+Cotpxfg/emn1PhzM9yzX+LTGpYLPayxJ8VHup1tdOFd274PCVNvkX3VnSG3B2s3ms4+Xiv6+/IhXEMHtI2MDUFwIpkmOQ8z5spVVyvLVpv7UVLb9GHvLoi+2SPm29wXHI7KncOnN98ZOD0/wAKqe8tGtNiga1UsK8KnGOHo/8ASbbPJoAAqJKAAAAAAAAAAAAAAAAAAAAAAAAAAAAAAAAABA49DzxmTCMO6UI1Kz9T9KS19tGHvL4h8mw87ZnxG9e8bajClH1SfAn+cavvLPqxS2rtz/jF9cF7ke4eEcDWNAf0HRiAZ1284f8ADMHqV486FSjUX+Lyb/7n5HZwm985W9C9j9LTpz2+1BS/9nuz3h3nbDL6001cqFXRfaUXKH80USHZXf8AnDCLScnq4RlTf4JyjH+XhKnrTS2reFThL6r/ABEm2fxNFYADnxOAAAAAAAAAAAAAAAAAAAAAAAAAAAAAAAAAHLnyIzsKh8OWKY7L/qbqWnhHWe3+d+R380X/AJssbu8i9HCjVaf2uB8P56Hy7FMO83YLatrer5So/wAVR8P8qiXrVSlhCpU4tL0zf1RDuXmkXQALmRD+Tippxluns16upjnY7/wFO/wSb3tbqovY1w/1pP3myGQYHHzRmXFsPW0a8KdZet+jJ/nVmabTlLtLGouGD9Hj9DLReE0XwAOVmyAAAAAAAAAAAAAAAAAAAAAAAAAAAAAAAAAIntjvvgeE1qa51ZUqa/xqb/KDXtNFy1h3miytbD+6o0oe2MEn+aZl3alDzpc4PgXNV7qMpL7MXGP9KkzYzpurtLYsYv8Ak2+uH2NfXeMwACwGAGTZ1h5qzNhl8to3NGdKXrkuNL/XT9yNZMs7d4fAYYZjq5211HfuUtJ/1oow16fa0pU+Ka9Vgep4PEsgPAHGNxtgAAAAAAAAAAAAAAAAAAAAAAAAAAAAAAAACDqQ875rs6HONpbzm19pqej9W9Sn7ka6ZR2aQ86Y9jWLf3fBQT8Hwv8A8dGrnYbCl2VrThwivXDM1U3jJsAAmHyCG7acO84YLd6LV0/J1F6uGpHi/lci5PHjGGRxq3r4bcaqFanOnJrmlKLi2teu4BK5UvvOdjaXbernRpNv7XAlL80zqmZYfiVx2R1IYFmhcdlJtUL2EXpDVuTU0t+rbjzW+nEjSqNaNzGNahJSjJJxlFpqSfJprZo5TpfR9W0rycl8Mm2n4eXmbKlNSR+wAagygAAAAAAAAAAAAAAAAAAAAAAAAAAA/NWqqEZVZ8opt+CWr/ofpvTdmdY9mqtnerPK2Rkp8Sca96/7OnB6xkoy964uvzU+ZsdHaPq3tVRgslvfgl+bjHUmoLM6/YDbudhc4pW+Vc3NWWvekor/AFOZp5xcnZZjk+yoYNQk5qkpazaS4pSk5yenTeT27tDtHXDWAAAAAAHkxXCaWOUZ2GJ041Kc1pKEuT8OqfVNboyC9w267GajrWqndYVKWso852zb5+rx+TLrwvRm1H5q0lWi6dVJxkmnFrVNPZpp80Yq1GnXg6dRYpnqbTxRKYRi9LHaMb7DainTnykuj6prnFruZ7CCzHkS47P608w5ETnQe9fDt2tOrprm+vL0o9NVqlRZUzfQzhR+FYdL0lpx0ZfLpvua6ruktn46pc30toSpZPtKedPqvP3J9Ksp5PedsAFfM4AAAAAAAAAAAAAAAAAAAAAPld3cLCnO6u5xhCCblOT0UV62ePHswUctUZX2KVFCC5dZTl0jCPzn/u9FuROE5euu1+pHEse4rfDYvWlbJtSr90pPu+13bR6yN5orQ9W+ltPKHi+PJfmC6GGpVUPM/Eru67X6ssOwLit8Ni+GrdSWkq3fGK/+fbLpE1bLWWLfKdCOH4RTUILm+cpy6ynL5z/2Wi2PbYWFPDKcLOxhGFOC0jCK0UV6keg6Tb21K2pqnSWCRAlJyeLAAJB8gAAAAAAAAAzXO/ZjPyzzLkiSoXkdXKktFC46yTT2Un6/Rl10e5pQPGlJYPcDM8mZ9hmZysL6DoXlLVVLaeqeq+U4cW7XfF7r1rcqzl5/7NKWcEr6zl5C9p6Oncx1WrXyVU03a7mt49NeTmMsZ7qWtf8AZrOsfI3kdFGo9FCuuUWmtk33r0Zep7FE0vq+6eNa1WK8Y8PLly3/AGm0q+OUi7ABTiUAAAAAAAAAAAAAAACezhnajk6mp3Xp1Z/2dvF+lUfJfdjr87Tw1exz845+WDTWC4HD4RfVNFGjFcSptrVOpp1034e7d6Ln78h9mHmqp+0GaZ/CL+fpcUt40fVDo5Llqtlyjot3a9EaAlXwrXCwh4Lxfsur6karXwyicrK3Z1XzXWjmTtCWr50bB/Ipx5rykfd6L3fzteRq8Y8O0fcf0HQIQjCKjFYJEHHEAA+gAAAAAAAAAAAAAAACfzlki3zvQ+CYnH0lr5OtHTjpy74vqu+L2fuaoAAYvYZjuuzitDAM76zoS2oYgtWnHoqj57bc/Sj9qOjWi06iqpVKbTTSakmmmnummuaOpjeB0cxUJ4fitNVKc+cX0fRp84td63RmlDsixDBuK1wDGJU7dNunTnBycU99Oenu0T56LUrGk9Xqd1PtKL2ZPfwfPk/qSKddxWDLkEV8W+M/Xn6Y+LfGfrz9M1H6UrfMXUy95XAtQRXxb4z9efpj4t8Z+vP0x+lK3zF1HeVwLUEV8W+M/Xn6Y+LfGfrz9MfpSt8xdR3lcC1BFfFvjP15+mPi3xn68/TH6UrfMXUd5XAtSAx7OtfMFd5ayFFVKz2qXf0dCPKTUuWv2vZHV8vtcdleK4hF2t9jbdOe01GDTcfnLZrp0136mg5Uyjb5NoKwwiGi2cpvedSX8U5dX+S6JGz0dq5C3n2ldqTW5eHm+JjqV3JYI5eQuzqhkiDqJ+Vuan9rdS+VJvdqOvyY6+18230rQC1kYAAAAAAAAAA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29523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27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852936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en-GB" sz="8000" dirty="0" smtClean="0">
                <a:latin typeface="Comic Sans MS" panose="030F0702030302020204" pitchFamily="66" charset="0"/>
              </a:rPr>
              <a:t/>
            </a:r>
            <a:br>
              <a:rPr lang="en-GB" sz="8000" dirty="0" smtClean="0">
                <a:latin typeface="Comic Sans MS" panose="030F0702030302020204" pitchFamily="66" charset="0"/>
              </a:rPr>
            </a:br>
            <a:r>
              <a:rPr lang="en-GB" sz="8000" dirty="0">
                <a:latin typeface="Comic Sans MS" panose="030F0702030302020204" pitchFamily="66" charset="0"/>
              </a:rPr>
              <a:t/>
            </a:r>
            <a:br>
              <a:rPr lang="en-GB" sz="8000" dirty="0">
                <a:latin typeface="Comic Sans MS" panose="030F0702030302020204" pitchFamily="66" charset="0"/>
              </a:rPr>
            </a:br>
            <a:r>
              <a:rPr lang="en-GB" sz="8000" dirty="0" smtClean="0">
                <a:latin typeface="Comic Sans MS" panose="030F0702030302020204" pitchFamily="66" charset="0"/>
              </a:rPr>
              <a:t>What is a </a:t>
            </a:r>
            <a:br>
              <a:rPr lang="en-GB" sz="8000" dirty="0" smtClean="0">
                <a:latin typeface="Comic Sans MS" panose="030F0702030302020204" pitchFamily="66" charset="0"/>
              </a:rPr>
            </a:br>
            <a:r>
              <a:rPr lang="en-GB" sz="8000" dirty="0" smtClean="0">
                <a:latin typeface="Comic Sans MS" panose="030F0702030302020204" pitchFamily="66" charset="0"/>
              </a:rPr>
              <a:t>Quadrilateral shape?</a:t>
            </a:r>
            <a:endParaRPr lang="en-GB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3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shape is this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How many angles and sides does this shape have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31840" y="1628800"/>
            <a:ext cx="2880320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A quadrilateral shape </a:t>
            </a:r>
            <a:br>
              <a:rPr lang="en-GB" sz="6600" dirty="0" smtClean="0">
                <a:latin typeface="Comic Sans MS" panose="030F0702030302020204" pitchFamily="66" charset="0"/>
              </a:rPr>
            </a:br>
            <a:r>
              <a:rPr lang="en-GB" sz="6600" dirty="0" smtClean="0">
                <a:latin typeface="Comic Sans MS" panose="030F0702030302020204" pitchFamily="66" charset="0"/>
              </a:rPr>
              <a:t>has 4 sides.</a:t>
            </a:r>
            <a:endParaRPr lang="en-GB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5024300" y="692696"/>
            <a:ext cx="3592488" cy="1368152"/>
          </a:xfrm>
          <a:prstGeom prst="flowChartInputOutpu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990" y="4437112"/>
            <a:ext cx="3891798" cy="209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9" y="3382202"/>
            <a:ext cx="2730904" cy="257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36068" y="2276872"/>
            <a:ext cx="8229600" cy="1399032"/>
          </a:xfrm>
          <a:prstGeom prst="rect">
            <a:avLst/>
          </a:prstGeom>
        </p:spPr>
        <p:txBody>
          <a:bodyPr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dirty="0">
                <a:latin typeface="Comic Sans MS" panose="030F0702030302020204" pitchFamily="66" charset="0"/>
              </a:rPr>
              <a:t>Q</a:t>
            </a:r>
            <a:r>
              <a:rPr lang="en-GB" sz="6600" dirty="0" smtClean="0">
                <a:latin typeface="Comic Sans MS" panose="030F0702030302020204" pitchFamily="66" charset="0"/>
              </a:rPr>
              <a:t>uadrilateral shapes </a:t>
            </a:r>
            <a:br>
              <a:rPr lang="en-GB" sz="6600" dirty="0" smtClean="0">
                <a:latin typeface="Comic Sans MS" panose="030F0702030302020204" pitchFamily="66" charset="0"/>
              </a:rPr>
            </a:b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69269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Examples of some quadrilateral shapes.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5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Summary of shapes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556792"/>
            <a:ext cx="770485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</a:t>
            </a:r>
            <a:r>
              <a:rPr lang="en-GB" sz="2400" dirty="0" smtClean="0">
                <a:latin typeface="Comic Sans MS" panose="030F0702030302020204" pitchFamily="66" charset="0"/>
              </a:rPr>
              <a:t>ircle		1 side </a:t>
            </a:r>
          </a:p>
          <a:p>
            <a:r>
              <a:rPr lang="en-GB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Semi-circle	2 sides - 1 flat side and 1 curved side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T</a:t>
            </a:r>
            <a:r>
              <a:rPr lang="en-GB" sz="2400" dirty="0" smtClean="0">
                <a:latin typeface="Comic Sans MS" panose="030F0702030302020204" pitchFamily="66" charset="0"/>
              </a:rPr>
              <a:t>riangle	3 straight sides</a:t>
            </a:r>
          </a:p>
          <a:p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  <a:r>
              <a:rPr lang="en-GB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quare	4 equal sides and 4 angles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R</a:t>
            </a:r>
            <a:r>
              <a:rPr lang="en-GB" sz="2400" dirty="0" smtClean="0">
                <a:latin typeface="Comic Sans MS" panose="030F0702030302020204" pitchFamily="66" charset="0"/>
              </a:rPr>
              <a:t>ectangle	4 sides two longer and 2 angles</a:t>
            </a:r>
          </a:p>
          <a:p>
            <a:r>
              <a:rPr lang="en-GB" sz="2400" dirty="0">
                <a:solidFill>
                  <a:srgbClr val="92D050"/>
                </a:solidFill>
                <a:latin typeface="Comic Sans MS" panose="030F0702030302020204" pitchFamily="66" charset="0"/>
              </a:rPr>
              <a:t>P</a:t>
            </a:r>
            <a:r>
              <a:rPr lang="en-GB" sz="24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entagon	5 sides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H</a:t>
            </a:r>
            <a:r>
              <a:rPr lang="en-GB" sz="2400" dirty="0" smtClean="0">
                <a:latin typeface="Comic Sans MS" panose="030F0702030302020204" pitchFamily="66" charset="0"/>
              </a:rPr>
              <a:t>exagon	6 sides</a:t>
            </a:r>
          </a:p>
          <a:p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</a:t>
            </a: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eptagon	7 sides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O</a:t>
            </a:r>
            <a:r>
              <a:rPr lang="en-GB" sz="2400" dirty="0" smtClean="0">
                <a:latin typeface="Comic Sans MS" panose="030F0702030302020204" pitchFamily="66" charset="0"/>
              </a:rPr>
              <a:t>ctagon	8 sides</a:t>
            </a:r>
          </a:p>
          <a:p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Nonagon	9 sides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D</a:t>
            </a:r>
            <a:r>
              <a:rPr lang="en-GB" sz="2400" dirty="0" smtClean="0">
                <a:latin typeface="Comic Sans MS" panose="030F0702030302020204" pitchFamily="66" charset="0"/>
              </a:rPr>
              <a:t>ecagon	10 side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0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82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 circle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64008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It has only 1 curved side.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It has no angles.</a:t>
            </a:r>
          </a:p>
        </p:txBody>
      </p:sp>
      <p:sp>
        <p:nvSpPr>
          <p:cNvPr id="5" name="Oval 4"/>
          <p:cNvSpPr/>
          <p:nvPr/>
        </p:nvSpPr>
        <p:spPr>
          <a:xfrm>
            <a:off x="3131840" y="1628800"/>
            <a:ext cx="2880320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2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n-GB" sz="9600" dirty="0" smtClean="0">
                <a:latin typeface="Comic Sans MS" panose="030F0702030302020204" pitchFamily="66" charset="0"/>
              </a:rPr>
              <a:t>What is a polygon?</a:t>
            </a:r>
            <a:br>
              <a:rPr lang="en-GB" sz="9600" dirty="0" smtClean="0">
                <a:latin typeface="Comic Sans MS" panose="030F0702030302020204" pitchFamily="66" charset="0"/>
              </a:rPr>
            </a:br>
            <a:endParaRPr lang="en-GB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0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Polygon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 polygon is a flat shape with 3 or more straight sides.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marL="64008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Can you think of any polygon shape names 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35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shape is this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How many corners and sides does this shape have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38576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34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 Semi - circle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It has only 1 curved side and 1 straight side.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It has 2 corners.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 semi-circle is half of a circle.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484784"/>
            <a:ext cx="3859213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3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343</TotalTime>
  <Words>526</Words>
  <Application>Microsoft Office PowerPoint</Application>
  <PresentationFormat>On-screen Show (4:3)</PresentationFormat>
  <Paragraphs>261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 Unicode MS</vt:lpstr>
      <vt:lpstr>Bookman Old Style</vt:lpstr>
      <vt:lpstr>Century Gothic</vt:lpstr>
      <vt:lpstr>Comic Sans MS</vt:lpstr>
      <vt:lpstr>Verdana</vt:lpstr>
      <vt:lpstr>Wingdings 2</vt:lpstr>
      <vt:lpstr>Verve</vt:lpstr>
      <vt:lpstr> 2d Shapes</vt:lpstr>
      <vt:lpstr>How do you know it is a  2d Shape?</vt:lpstr>
      <vt:lpstr>2d means a shape is  ‘2 dimensional’</vt:lpstr>
      <vt:lpstr>What shape is this?</vt:lpstr>
      <vt:lpstr>A circle</vt:lpstr>
      <vt:lpstr>What is a polygon? </vt:lpstr>
      <vt:lpstr>Polygon</vt:lpstr>
      <vt:lpstr>What shape is this?</vt:lpstr>
      <vt:lpstr>A Semi - circle</vt:lpstr>
      <vt:lpstr>There are lots of circular  2d shapes  in our everyday life</vt:lpstr>
      <vt:lpstr>Everyday life  2 sided, triangle shapes.</vt:lpstr>
      <vt:lpstr>What shape is this?</vt:lpstr>
      <vt:lpstr>A triangle</vt:lpstr>
      <vt:lpstr>Everyday life  3 sided, triangle shape.</vt:lpstr>
      <vt:lpstr>What shape is this?</vt:lpstr>
      <vt:lpstr>A Square</vt:lpstr>
      <vt:lpstr>What shape is this?</vt:lpstr>
      <vt:lpstr>PowerPoint Presentation</vt:lpstr>
      <vt:lpstr>A rectangle or oblong</vt:lpstr>
      <vt:lpstr>Everyday life  4 sided, rectangle shapes.</vt:lpstr>
      <vt:lpstr>What shape is this?</vt:lpstr>
      <vt:lpstr>A Pentagon</vt:lpstr>
      <vt:lpstr>Everyday life  5 sided, Hexagonal shapes.</vt:lpstr>
      <vt:lpstr>What shape is this?</vt:lpstr>
      <vt:lpstr>It is a Hexagon</vt:lpstr>
      <vt:lpstr>Everyday life  6 sided Hexagonal shapes.</vt:lpstr>
      <vt:lpstr>What shape is this?</vt:lpstr>
      <vt:lpstr>It is a Heptagon</vt:lpstr>
      <vt:lpstr>Everyday life  7 sided Heptagonal shapes.</vt:lpstr>
      <vt:lpstr>What shape is this?</vt:lpstr>
      <vt:lpstr>It is a Octagon</vt:lpstr>
      <vt:lpstr>Can you think of any words that start with ‘Oct…..’ that will help remind you that an octagon has 8 sides?</vt:lpstr>
      <vt:lpstr>Octopus </vt:lpstr>
      <vt:lpstr>Everyday life  6 sided Octagonal shapes.</vt:lpstr>
      <vt:lpstr>What shape is this?</vt:lpstr>
      <vt:lpstr>It is a Nonagon</vt:lpstr>
      <vt:lpstr>What shape is this?</vt:lpstr>
      <vt:lpstr>It is a decagon</vt:lpstr>
      <vt:lpstr>  What is a  Quadrilateral shape?</vt:lpstr>
      <vt:lpstr>A quadrilateral shape  has 4 sides.</vt:lpstr>
      <vt:lpstr>PowerPoint Presentation</vt:lpstr>
      <vt:lpstr>Summary of shapes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2d Shapes</dc:title>
  <dc:creator>Dave</dc:creator>
  <cp:lastModifiedBy>K Mclaughlin</cp:lastModifiedBy>
  <cp:revision>33</cp:revision>
  <dcterms:created xsi:type="dcterms:W3CDTF">2013-11-16T15:57:41Z</dcterms:created>
  <dcterms:modified xsi:type="dcterms:W3CDTF">2020-05-08T14:57:28Z</dcterms:modified>
</cp:coreProperties>
</file>