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75" r:id="rId3"/>
    <p:sldId id="276" r:id="rId4"/>
    <p:sldId id="277" r:id="rId5"/>
    <p:sldId id="278" r:id="rId6"/>
    <p:sldId id="279" r:id="rId7"/>
    <p:sldId id="280" r:id="rId8"/>
    <p:sldId id="281" r:id="rId9"/>
    <p:sldId id="282" r:id="rId10"/>
    <p:sldId id="283" r:id="rId11"/>
    <p:sldId id="284" r:id="rId12"/>
    <p:sldId id="285" r:id="rId13"/>
    <p:sldId id="288"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Twinkl" pitchFamily="2"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9C"/>
    <a:srgbClr val="90C8E5"/>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624"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eystage2-ks2/ks2-topics/animals-ks2-topic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twinkl.co.uk/resources/keystage2-ks2/ks2-topics/animals-ks2-topics" TargetMode="External"/><Relationship Id="rId1" Type="http://schemas.openxmlformats.org/officeDocument/2006/relationships/slideLayout" Target="../slideLayouts/slideLayout3.xml"/><Relationship Id="rId4" Type="http://schemas.openxmlformats.org/officeDocument/2006/relationships/hyperlink" Target="https://creativecommons.org/licenses/by/2.0/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twinkl.co.uk/resources/keystage2-ks2/ks2-topics/animals-ks2-topic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twinkl.co.uk/resources/keystage2-ks2/ks2-topics/animals-ks2-topics" TargetMode="External"/><Relationship Id="rId1" Type="http://schemas.openxmlformats.org/officeDocument/2006/relationships/slideLayout" Target="../slideLayouts/slideLayout3.xml"/><Relationship Id="rId5" Type="http://schemas.openxmlformats.org/officeDocument/2006/relationships/image" Target="../media/image18.tiff"/><Relationship Id="rId4" Type="http://schemas.openxmlformats.org/officeDocument/2006/relationships/hyperlink" Target="https://creativecommons.org/licenses/by/2.0/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twinkl.co.uk/resources/keystage2-ks2/ks2-topics/animals-ks2-topics" TargetMode="Externa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hyperlink" Target="https://creativecommons.org/licenses/by/2.0/uk/" TargetMode="Externa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keystage2-ks2/ks2-topics/animals-ks2-topic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www.twinkl.co.uk/resources/keystage2-ks2/ks2-topics/animals-ks2-topic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twinkl.co.uk/resources/keystage2-ks2/ks2-topics/animals-ks2-topic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twinkl.co.uk/resources/keystage2-ks2/ks2-topics/animals-ks2-topics" TargetMode="Externa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hyperlink" Target="https://creativecommons.org/licenses/by/2.0/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winkl.co.uk/resources/keystage2-ks2/ks2-topics/animals-ks2-topics"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13.jpeg"/><Relationship Id="rId3" Type="http://schemas.openxmlformats.org/officeDocument/2006/relationships/slide" Target="slide8.xml"/><Relationship Id="rId7" Type="http://schemas.openxmlformats.org/officeDocument/2006/relationships/hyperlink" Target="https://creativecommons.org/licenses/by/2.0/uk/" TargetMode="External"/><Relationship Id="rId12" Type="http://schemas.openxmlformats.org/officeDocument/2006/relationships/slide" Target="slide11.xml"/><Relationship Id="rId2" Type="http://schemas.openxmlformats.org/officeDocument/2006/relationships/hyperlink" Target="https://www.twinkl.co.uk/resources/keystage2-ks2/ks2-topics/animals-ks2-topics" TargetMode="External"/><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image" Target="../media/image12.jpg"/><Relationship Id="rId5" Type="http://schemas.openxmlformats.org/officeDocument/2006/relationships/slide" Target="slide7.xml"/><Relationship Id="rId15" Type="http://schemas.openxmlformats.org/officeDocument/2006/relationships/image" Target="../media/image14.jpg"/><Relationship Id="rId10" Type="http://schemas.openxmlformats.org/officeDocument/2006/relationships/slide" Target="slide10.xml"/><Relationship Id="rId4" Type="http://schemas.openxmlformats.org/officeDocument/2006/relationships/image" Target="../media/image9.jpeg"/><Relationship Id="rId9" Type="http://schemas.openxmlformats.org/officeDocument/2006/relationships/image" Target="../media/image11.jpeg"/><Relationship Id="rId14" Type="http://schemas.openxmlformats.org/officeDocument/2006/relationships/slide" Target="slide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twinkl.co.uk/resources/keystage2-ks2/ks2-topics/animals-ks2-topics" TargetMode="External"/><Relationship Id="rId1" Type="http://schemas.openxmlformats.org/officeDocument/2006/relationships/slideLayout" Target="../slideLayouts/slideLayout3.xml"/><Relationship Id="rId5" Type="http://schemas.openxmlformats.org/officeDocument/2006/relationships/image" Target="../media/image15.tiff"/><Relationship Id="rId4" Type="http://schemas.openxmlformats.org/officeDocument/2006/relationships/hyperlink" Target="https://creativecommons.org/licenses/by/2.0/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twinkl.co.uk/resources/keystage2-ks2/ks2-topics/animals-ks2-topics" TargetMode="External"/><Relationship Id="rId1" Type="http://schemas.openxmlformats.org/officeDocument/2006/relationships/slideLayout" Target="../slideLayouts/slideLayout3.xml"/><Relationship Id="rId4" Type="http://schemas.openxmlformats.org/officeDocument/2006/relationships/image" Target="../media/image16.tif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twinkl.co.uk/resources/keystage2-ks2/ks2-topics/animals-ks2-topic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3976382" y="5452844"/>
            <a:ext cx="1124124"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p:cNvPr>
          <p:cNvSpPr/>
          <p:nvPr/>
        </p:nvSpPr>
        <p:spPr>
          <a:xfrm>
            <a:off x="8498047" y="6191075"/>
            <a:ext cx="538293" cy="597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50" charset="0"/>
              </a:rPr>
              <a:t>Ospreys</a:t>
            </a:r>
            <a:endParaRPr lang="en-GB" dirty="0"/>
          </a:p>
        </p:txBody>
      </p:sp>
      <p:sp>
        <p:nvSpPr>
          <p:cNvPr id="3" name="Rectangle 2">
            <a:hlinkClick r:id="rId2"/>
          </p:cNvPr>
          <p:cNvSpPr/>
          <p:nvPr/>
        </p:nvSpPr>
        <p:spPr>
          <a:xfrm>
            <a:off x="8539992" y="6655267"/>
            <a:ext cx="538293" cy="202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68696" y="1810446"/>
            <a:ext cx="4209627" cy="2609153"/>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97169" y="1695842"/>
            <a:ext cx="3001108" cy="3139321"/>
          </a:xfrm>
          <a:prstGeom prst="rect">
            <a:avLst/>
          </a:prstGeom>
          <a:noFill/>
        </p:spPr>
        <p:txBody>
          <a:bodyPr wrap="square" rtlCol="0">
            <a:spAutoFit/>
          </a:bodyPr>
          <a:lstStyle/>
          <a:p>
            <a:pPr algn="just"/>
            <a:endParaRPr lang="en-GB" dirty="0">
              <a:latin typeface="Twinkl" pitchFamily="50" charset="0"/>
            </a:endParaRPr>
          </a:p>
          <a:p>
            <a:pPr algn="just"/>
            <a:r>
              <a:rPr lang="en-GB" dirty="0">
                <a:latin typeface="Twinkl" pitchFamily="50" charset="0"/>
              </a:rPr>
              <a:t>These birds migrate to the warmer temperatures of the coast of west Africa. They are large birds of prey that eat fish. They can dive into the water to catch fish, sometimes completely submerging themselves.</a:t>
            </a:r>
            <a:endParaRPr lang="en-GB" dirty="0"/>
          </a:p>
          <a:p>
            <a:pPr algn="just"/>
            <a:endParaRPr lang="en-GB" dirty="0">
              <a:latin typeface="Twinkl" pitchFamily="50" charset="0"/>
            </a:endParaRPr>
          </a:p>
          <a:p>
            <a:pPr algn="just"/>
            <a:endParaRPr lang="en-GB" dirty="0"/>
          </a:p>
        </p:txBody>
      </p:sp>
      <p:grpSp>
        <p:nvGrpSpPr>
          <p:cNvPr id="8" name="Group 7"/>
          <p:cNvGrpSpPr/>
          <p:nvPr/>
        </p:nvGrpSpPr>
        <p:grpSpPr>
          <a:xfrm>
            <a:off x="1463649" y="1807725"/>
            <a:ext cx="9584113" cy="3479384"/>
            <a:chOff x="3158057" y="4996847"/>
            <a:chExt cx="3564910" cy="1294193"/>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509"/>
            <a:stretch/>
          </p:blipFill>
          <p:spPr>
            <a:xfrm>
              <a:off x="4073013" y="4996847"/>
              <a:ext cx="1734998" cy="1294193"/>
            </a:xfrm>
            <a:prstGeom prst="rect">
              <a:avLst/>
            </a:prstGeom>
          </p:spPr>
        </p:pic>
        <p:sp>
          <p:nvSpPr>
            <p:cNvPr id="10" name="TextBox 21"/>
            <p:cNvSpPr txBox="1">
              <a:spLocks noChangeArrowheads="1"/>
            </p:cNvSpPr>
            <p:nvPr/>
          </p:nvSpPr>
          <p:spPr bwMode="auto">
            <a:xfrm>
              <a:off x="3158057" y="6193469"/>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50" dirty="0">
                  <a:latin typeface="Roboto" panose="02000000000000000000" pitchFamily="2" charset="0"/>
                  <a:ea typeface="Roboto" panose="02000000000000000000" pitchFamily="2" charset="0"/>
                  <a:cs typeface="Arial" panose="020B0604020202020204" pitchFamily="34" charset="0"/>
                </a:rPr>
                <a:t>“</a:t>
              </a:r>
              <a:r>
                <a:rPr lang="en-GB" altLang="en-US" sz="450" b="1" dirty="0">
                  <a:latin typeface="Roboto" panose="02000000000000000000" pitchFamily="2" charset="0"/>
                  <a:ea typeface="Roboto" panose="02000000000000000000" pitchFamily="2" charset="0"/>
                  <a:cs typeface="Arial" panose="020B0604020202020204" pitchFamily="34" charset="0"/>
                </a:rPr>
                <a:t>Osprey</a:t>
              </a:r>
              <a:r>
                <a:rPr lang="en-GB" altLang="en-US" sz="450" dirty="0">
                  <a:latin typeface="Roboto" panose="02000000000000000000" pitchFamily="2" charset="0"/>
                  <a:ea typeface="Roboto" panose="02000000000000000000" pitchFamily="2" charset="0"/>
                  <a:cs typeface="Arial" panose="020B0604020202020204" pitchFamily="34" charset="0"/>
                </a:rPr>
                <a:t>” by Mike Maguire @flickr is licensed under </a:t>
              </a:r>
              <a:r>
                <a:rPr lang="en-GB" altLang="en-US" sz="450" b="1" dirty="0">
                  <a:solidFill>
                    <a:schemeClr val="bg1"/>
                  </a:solidFill>
                  <a:latin typeface="Roboto" panose="02000000000000000000" pitchFamily="2" charset="0"/>
                  <a:ea typeface="Roboto" panose="02000000000000000000" pitchFamily="2" charset="0"/>
                  <a:cs typeface="Arial" panose="020B0604020202020204" pitchFamily="34" charset="0"/>
                  <a:hlinkClick r:id="rId4"/>
                </a:rPr>
                <a:t>CC BY 2.0</a:t>
              </a:r>
              <a:endParaRPr lang="en-GB" altLang="en-US" sz="45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grpSp>
    </p:spTree>
    <p:extLst>
      <p:ext uri="{BB962C8B-B14F-4D97-AF65-F5344CB8AC3E}">
        <p14:creationId xmlns:p14="http://schemas.microsoft.com/office/powerpoint/2010/main" val="336387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50" charset="0"/>
              </a:rPr>
              <a:t>Common Toads</a:t>
            </a:r>
            <a:endParaRPr lang="en-GB" dirty="0"/>
          </a:p>
        </p:txBody>
      </p:sp>
      <p:sp>
        <p:nvSpPr>
          <p:cNvPr id="3" name="Rectangle 2">
            <a:hlinkClick r:id="rId2"/>
          </p:cNvPr>
          <p:cNvSpPr/>
          <p:nvPr/>
        </p:nvSpPr>
        <p:spPr>
          <a:xfrm>
            <a:off x="8539992" y="6655267"/>
            <a:ext cx="538293" cy="202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68696" y="1810447"/>
            <a:ext cx="4209627" cy="2843615"/>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98609" y="1906857"/>
            <a:ext cx="3535677" cy="3170099"/>
          </a:xfrm>
          <a:prstGeom prst="rect">
            <a:avLst/>
          </a:prstGeom>
          <a:noFill/>
        </p:spPr>
        <p:txBody>
          <a:bodyPr wrap="square" rtlCol="0">
            <a:spAutoFit/>
          </a:bodyPr>
          <a:lstStyle/>
          <a:p>
            <a:pPr algn="just"/>
            <a:r>
              <a:rPr lang="en-GB" dirty="0">
                <a:latin typeface="Twinkl" pitchFamily="50" charset="0"/>
              </a:rPr>
              <a:t>Some creatures migrate shorter distances.</a:t>
            </a:r>
          </a:p>
          <a:p>
            <a:pPr algn="just">
              <a:spcBef>
                <a:spcPts val="1200"/>
              </a:spcBef>
            </a:pPr>
            <a:r>
              <a:rPr lang="en-GB" dirty="0">
                <a:latin typeface="Twinkl" pitchFamily="50" charset="0"/>
              </a:rPr>
              <a:t>These amphibians live in areas such as woodland, gardens and hedgerows but breed in ponds during the spring and summer. </a:t>
            </a:r>
          </a:p>
          <a:p>
            <a:pPr algn="just">
              <a:spcBef>
                <a:spcPts val="1200"/>
              </a:spcBef>
            </a:pPr>
            <a:r>
              <a:rPr lang="en-GB" dirty="0">
                <a:latin typeface="Twinkl" pitchFamily="50" charset="0"/>
              </a:rPr>
              <a:t>They generally migrate back to the ponds around mid-February.</a:t>
            </a:r>
          </a:p>
          <a:p>
            <a:pPr algn="just"/>
            <a:endParaRPr lang="en-GB" dirty="0">
              <a:latin typeface="Twinkl" pitchFamily="50" charset="0"/>
            </a:endParaRPr>
          </a:p>
          <a:p>
            <a:pPr algn="just"/>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570" y="1810447"/>
            <a:ext cx="4103868" cy="3077901"/>
          </a:xfrm>
          <a:prstGeom prst="rect">
            <a:avLst/>
          </a:prstGeom>
        </p:spPr>
      </p:pic>
    </p:spTree>
    <p:extLst>
      <p:ext uri="{BB962C8B-B14F-4D97-AF65-F5344CB8AC3E}">
        <p14:creationId xmlns:p14="http://schemas.microsoft.com/office/powerpoint/2010/main" val="401127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50" charset="0"/>
              </a:rPr>
              <a:t>Cod</a:t>
            </a:r>
            <a:endParaRPr lang="en-GB" dirty="0"/>
          </a:p>
        </p:txBody>
      </p:sp>
      <p:sp>
        <p:nvSpPr>
          <p:cNvPr id="3" name="Rectangle 2">
            <a:hlinkClick r:id="rId2"/>
          </p:cNvPr>
          <p:cNvSpPr/>
          <p:nvPr/>
        </p:nvSpPr>
        <p:spPr>
          <a:xfrm>
            <a:off x="8539992" y="6655267"/>
            <a:ext cx="538293" cy="202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50757" y="1613782"/>
            <a:ext cx="7660904" cy="977018"/>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797169" y="1742734"/>
            <a:ext cx="7174524" cy="1200329"/>
          </a:xfrm>
          <a:prstGeom prst="rect">
            <a:avLst/>
          </a:prstGeom>
          <a:noFill/>
        </p:spPr>
        <p:txBody>
          <a:bodyPr wrap="square" rtlCol="0">
            <a:spAutoFit/>
          </a:bodyPr>
          <a:lstStyle/>
          <a:p>
            <a:pPr algn="just"/>
            <a:r>
              <a:rPr lang="en-GB" dirty="0">
                <a:latin typeface="Twinkl" pitchFamily="50" charset="0"/>
              </a:rPr>
              <a:t>Whilst some creatures migrate to a warmer environment, some do the opposite.</a:t>
            </a:r>
          </a:p>
          <a:p>
            <a:pPr algn="just"/>
            <a:endParaRPr lang="en-GB" dirty="0">
              <a:latin typeface="Twinkl" pitchFamily="50" charset="0"/>
            </a:endParaRPr>
          </a:p>
          <a:p>
            <a:pPr algn="just"/>
            <a:endParaRPr lang="en-GB" dirty="0"/>
          </a:p>
        </p:txBody>
      </p:sp>
      <p:grpSp>
        <p:nvGrpSpPr>
          <p:cNvPr id="6" name="Group 5"/>
          <p:cNvGrpSpPr/>
          <p:nvPr/>
        </p:nvGrpSpPr>
        <p:grpSpPr>
          <a:xfrm>
            <a:off x="3796590" y="2821501"/>
            <a:ext cx="5181511" cy="1890510"/>
            <a:chOff x="5501119" y="4939557"/>
            <a:chExt cx="3564910" cy="130068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652" y="4939557"/>
              <a:ext cx="2603760" cy="1204239"/>
            </a:xfrm>
            <a:prstGeom prst="rect">
              <a:avLst/>
            </a:prstGeom>
          </p:spPr>
        </p:pic>
        <p:sp>
          <p:nvSpPr>
            <p:cNvPr id="8" name="TextBox 21"/>
            <p:cNvSpPr txBox="1">
              <a:spLocks noChangeArrowheads="1"/>
            </p:cNvSpPr>
            <p:nvPr/>
          </p:nvSpPr>
          <p:spPr bwMode="auto">
            <a:xfrm>
              <a:off x="5501119" y="6142668"/>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50" dirty="0">
                  <a:latin typeface="Roboto" panose="02000000000000000000" pitchFamily="2" charset="0"/>
                  <a:ea typeface="Roboto" panose="02000000000000000000" pitchFamily="2" charset="0"/>
                  <a:cs typeface="Arial" panose="020B0604020202020204" pitchFamily="34" charset="0"/>
                </a:rPr>
                <a:t>“</a:t>
              </a:r>
              <a:r>
                <a:rPr lang="en-GB" altLang="en-US" sz="450" b="1" dirty="0">
                  <a:latin typeface="Roboto" panose="02000000000000000000" pitchFamily="2" charset="0"/>
                  <a:ea typeface="Roboto" panose="02000000000000000000" pitchFamily="2" charset="0"/>
                  <a:cs typeface="Arial" panose="020B0604020202020204" pitchFamily="34" charset="0"/>
                </a:rPr>
                <a:t>The Atlantic cod</a:t>
              </a:r>
              <a:r>
                <a:rPr lang="en-GB" altLang="en-US" sz="450" dirty="0">
                  <a:latin typeface="Roboto" panose="02000000000000000000" pitchFamily="2" charset="0"/>
                  <a:ea typeface="Roboto" panose="02000000000000000000" pitchFamily="2" charset="0"/>
                  <a:cs typeface="Arial" panose="020B0604020202020204" pitchFamily="34" charset="0"/>
                </a:rPr>
                <a:t>” by </a:t>
              </a:r>
              <a:r>
                <a:rPr lang="en-GB" altLang="en-US" sz="450" dirty="0" err="1">
                  <a:latin typeface="Roboto" panose="02000000000000000000" pitchFamily="2" charset="0"/>
                  <a:ea typeface="Roboto" panose="02000000000000000000" pitchFamily="2" charset="0"/>
                  <a:cs typeface="Arial" panose="020B0604020202020204" pitchFamily="34" charset="0"/>
                </a:rPr>
                <a:t>Rawpixel</a:t>
              </a:r>
              <a:r>
                <a:rPr lang="en-GB" altLang="en-US" sz="450" dirty="0">
                  <a:latin typeface="Roboto" panose="02000000000000000000" pitchFamily="2" charset="0"/>
                  <a:ea typeface="Roboto" panose="02000000000000000000" pitchFamily="2" charset="0"/>
                  <a:cs typeface="Arial" panose="020B0604020202020204" pitchFamily="34" charset="0"/>
                </a:rPr>
                <a:t> LTD @flickr is licensed under </a:t>
              </a:r>
              <a:r>
                <a:rPr lang="en-GB" altLang="en-US" sz="450" b="1" dirty="0">
                  <a:solidFill>
                    <a:schemeClr val="bg1"/>
                  </a:solidFill>
                  <a:latin typeface="Roboto" panose="02000000000000000000" pitchFamily="2" charset="0"/>
                  <a:ea typeface="Roboto" panose="02000000000000000000" pitchFamily="2" charset="0"/>
                  <a:cs typeface="Arial" panose="020B0604020202020204" pitchFamily="34" charset="0"/>
                  <a:hlinkClick r:id="rId4"/>
                </a:rPr>
                <a:t>CC BY 2.0</a:t>
              </a:r>
              <a:endParaRPr lang="en-GB" altLang="en-US" sz="45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grpSp>
      <p:sp>
        <p:nvSpPr>
          <p:cNvPr id="9" name="Rectangle 8"/>
          <p:cNvSpPr/>
          <p:nvPr/>
        </p:nvSpPr>
        <p:spPr>
          <a:xfrm>
            <a:off x="650757" y="5294976"/>
            <a:ext cx="7660904" cy="977018"/>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797169" y="5423928"/>
            <a:ext cx="7373816" cy="1200329"/>
          </a:xfrm>
          <a:prstGeom prst="rect">
            <a:avLst/>
          </a:prstGeom>
          <a:noFill/>
        </p:spPr>
        <p:txBody>
          <a:bodyPr wrap="square" rtlCol="0">
            <a:spAutoFit/>
          </a:bodyPr>
          <a:lstStyle/>
          <a:p>
            <a:pPr algn="just"/>
            <a:r>
              <a:rPr lang="en-GB" dirty="0">
                <a:latin typeface="Twinkl" pitchFamily="50" charset="0"/>
              </a:rPr>
              <a:t>Cod are a cold-water fish, found around the British Isles. Some move to colder Nordic and Scandinavian waters during the summer months. </a:t>
            </a:r>
          </a:p>
          <a:p>
            <a:pPr algn="just"/>
            <a:endParaRPr lang="en-GB" dirty="0">
              <a:latin typeface="Twinkl" pitchFamily="50" charset="0"/>
            </a:endParaRPr>
          </a:p>
          <a:p>
            <a:pPr algn="just"/>
            <a:endParaRPr lang="en-GB"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626" y="2703816"/>
            <a:ext cx="2859233" cy="2478144"/>
          </a:xfrm>
          <a:prstGeom prst="rect">
            <a:avLst/>
          </a:prstGeom>
        </p:spPr>
      </p:pic>
      <p:cxnSp>
        <p:nvCxnSpPr>
          <p:cNvPr id="13" name="Straight Arrow Connector 12"/>
          <p:cNvCxnSpPr/>
          <p:nvPr/>
        </p:nvCxnSpPr>
        <p:spPr>
          <a:xfrm flipH="1" flipV="1">
            <a:off x="1487696" y="3191693"/>
            <a:ext cx="423923" cy="5229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2171081" y="3448797"/>
            <a:ext cx="173317" cy="2625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508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063" y="369744"/>
            <a:ext cx="8220075" cy="2133676"/>
          </a:xfrm>
        </p:spPr>
        <p:txBody>
          <a:bodyPr/>
          <a:lstStyle/>
          <a:p>
            <a:pPr algn="ctr"/>
            <a:r>
              <a:rPr lang="en-GB" dirty="0">
                <a:latin typeface="Twinkl" pitchFamily="50" charset="0"/>
              </a:rPr>
              <a:t>How Might Global Warming Affect These Creatures?</a:t>
            </a:r>
            <a:br>
              <a:rPr lang="en-GB" dirty="0">
                <a:latin typeface="Twinkl" pitchFamily="50" charset="0"/>
              </a:rPr>
            </a:br>
            <a:endParaRPr lang="en-GB" dirty="0"/>
          </a:p>
        </p:txBody>
      </p:sp>
      <p:sp>
        <p:nvSpPr>
          <p:cNvPr id="3" name="Rectangle 2">
            <a:hlinkClick r:id="rId2"/>
          </p:cNvPr>
          <p:cNvSpPr/>
          <p:nvPr/>
        </p:nvSpPr>
        <p:spPr>
          <a:xfrm>
            <a:off x="8539992" y="6655267"/>
            <a:ext cx="538293" cy="202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606" y="1946241"/>
            <a:ext cx="1677252" cy="1234588"/>
          </a:xfrm>
          <a:prstGeom prst="rect">
            <a:avLst/>
          </a:prstGeom>
        </p:spPr>
      </p:pic>
      <p:sp>
        <p:nvSpPr>
          <p:cNvPr id="5" name="TextBox 4"/>
          <p:cNvSpPr txBox="1"/>
          <p:nvPr/>
        </p:nvSpPr>
        <p:spPr>
          <a:xfrm>
            <a:off x="2735078" y="2005151"/>
            <a:ext cx="5865231" cy="1554272"/>
          </a:xfrm>
          <a:prstGeom prst="rect">
            <a:avLst/>
          </a:prstGeom>
          <a:noFill/>
        </p:spPr>
        <p:txBody>
          <a:bodyPr wrap="square" rtlCol="0">
            <a:spAutoFit/>
          </a:bodyPr>
          <a:lstStyle/>
          <a:p>
            <a:pPr algn="just"/>
            <a:r>
              <a:rPr lang="en-GB" dirty="0">
                <a:latin typeface="Twinkl" pitchFamily="50" charset="0"/>
              </a:rPr>
              <a:t>If temperatures increase, ponds may become smaller or dry up.</a:t>
            </a:r>
          </a:p>
          <a:p>
            <a:pPr algn="just">
              <a:spcBef>
                <a:spcPts val="600"/>
              </a:spcBef>
            </a:pPr>
            <a:r>
              <a:rPr lang="en-GB" dirty="0">
                <a:latin typeface="Twinkl" pitchFamily="50" charset="0"/>
              </a:rPr>
              <a:t>Where would the toads go to breed?</a:t>
            </a:r>
          </a:p>
          <a:p>
            <a:pPr algn="just"/>
            <a:endParaRPr lang="en-GB" dirty="0">
              <a:latin typeface="Twinkl" pitchFamily="50" charset="0"/>
            </a:endParaRPr>
          </a:p>
          <a:p>
            <a:pPr algn="just"/>
            <a:endParaRPr lang="en-GB" dirty="0"/>
          </a:p>
        </p:txBody>
      </p:sp>
      <p:grpSp>
        <p:nvGrpSpPr>
          <p:cNvPr id="6" name="Group 5"/>
          <p:cNvGrpSpPr/>
          <p:nvPr/>
        </p:nvGrpSpPr>
        <p:grpSpPr>
          <a:xfrm>
            <a:off x="412028" y="3298278"/>
            <a:ext cx="2613537" cy="935866"/>
            <a:chOff x="5501119" y="4939557"/>
            <a:chExt cx="3564910" cy="1300682"/>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652" y="4939557"/>
              <a:ext cx="2603760" cy="1204239"/>
            </a:xfrm>
            <a:prstGeom prst="rect">
              <a:avLst/>
            </a:prstGeom>
          </p:spPr>
        </p:pic>
        <p:sp>
          <p:nvSpPr>
            <p:cNvPr id="8" name="TextBox 21"/>
            <p:cNvSpPr txBox="1">
              <a:spLocks noChangeArrowheads="1"/>
            </p:cNvSpPr>
            <p:nvPr/>
          </p:nvSpPr>
          <p:spPr bwMode="auto">
            <a:xfrm>
              <a:off x="5501119" y="6142668"/>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50" dirty="0">
                  <a:latin typeface="Roboto" panose="02000000000000000000" pitchFamily="2" charset="0"/>
                  <a:ea typeface="Roboto" panose="02000000000000000000" pitchFamily="2" charset="0"/>
                  <a:cs typeface="Arial" panose="020B0604020202020204" pitchFamily="34" charset="0"/>
                </a:rPr>
                <a:t>“</a:t>
              </a:r>
              <a:r>
                <a:rPr lang="en-GB" altLang="en-US" sz="450" b="1" dirty="0">
                  <a:latin typeface="Roboto" panose="02000000000000000000" pitchFamily="2" charset="0"/>
                  <a:ea typeface="Roboto" panose="02000000000000000000" pitchFamily="2" charset="0"/>
                  <a:cs typeface="Arial" panose="020B0604020202020204" pitchFamily="34" charset="0"/>
                </a:rPr>
                <a:t>The Atlantic cod</a:t>
              </a:r>
              <a:r>
                <a:rPr lang="en-GB" altLang="en-US" sz="450" dirty="0">
                  <a:latin typeface="Roboto" panose="02000000000000000000" pitchFamily="2" charset="0"/>
                  <a:ea typeface="Roboto" panose="02000000000000000000" pitchFamily="2" charset="0"/>
                  <a:cs typeface="Arial" panose="020B0604020202020204" pitchFamily="34" charset="0"/>
                </a:rPr>
                <a:t>” by </a:t>
              </a:r>
              <a:r>
                <a:rPr lang="en-GB" altLang="en-US" sz="450" dirty="0" err="1">
                  <a:latin typeface="Roboto" panose="02000000000000000000" pitchFamily="2" charset="0"/>
                  <a:ea typeface="Roboto" panose="02000000000000000000" pitchFamily="2" charset="0"/>
                  <a:cs typeface="Arial" panose="020B0604020202020204" pitchFamily="34" charset="0"/>
                </a:rPr>
                <a:t>Rawpixel</a:t>
              </a:r>
              <a:r>
                <a:rPr lang="en-GB" altLang="en-US" sz="450" dirty="0">
                  <a:latin typeface="Roboto" panose="02000000000000000000" pitchFamily="2" charset="0"/>
                  <a:ea typeface="Roboto" panose="02000000000000000000" pitchFamily="2" charset="0"/>
                  <a:cs typeface="Arial" panose="020B0604020202020204" pitchFamily="34" charset="0"/>
                </a:rPr>
                <a:t> LTD @flickr is licensed under </a:t>
              </a:r>
              <a:r>
                <a:rPr lang="en-GB" altLang="en-US" sz="450" b="1" dirty="0">
                  <a:solidFill>
                    <a:schemeClr val="bg1"/>
                  </a:solidFill>
                  <a:latin typeface="Roboto" panose="02000000000000000000" pitchFamily="2" charset="0"/>
                  <a:ea typeface="Roboto" panose="02000000000000000000" pitchFamily="2" charset="0"/>
                  <a:cs typeface="Arial" panose="020B0604020202020204" pitchFamily="34" charset="0"/>
                  <a:hlinkClick r:id="rId5"/>
                </a:rPr>
                <a:t>CC BY 2.0</a:t>
              </a:r>
              <a:endParaRPr lang="en-GB" altLang="en-US" sz="45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grpSp>
      <p:sp>
        <p:nvSpPr>
          <p:cNvPr id="9" name="TextBox 8"/>
          <p:cNvSpPr txBox="1"/>
          <p:nvPr/>
        </p:nvSpPr>
        <p:spPr>
          <a:xfrm>
            <a:off x="2735078" y="3213935"/>
            <a:ext cx="5865231" cy="1554272"/>
          </a:xfrm>
          <a:prstGeom prst="rect">
            <a:avLst/>
          </a:prstGeom>
          <a:noFill/>
        </p:spPr>
        <p:txBody>
          <a:bodyPr wrap="square" rtlCol="0">
            <a:spAutoFit/>
          </a:bodyPr>
          <a:lstStyle/>
          <a:p>
            <a:pPr algn="just"/>
            <a:r>
              <a:rPr lang="en-GB" dirty="0">
                <a:latin typeface="Twinkl" pitchFamily="50" charset="0"/>
              </a:rPr>
              <a:t>If the sea temperature rises, cod may have to swim further/deeper to find colder waters. </a:t>
            </a:r>
          </a:p>
          <a:p>
            <a:pPr algn="just">
              <a:spcBef>
                <a:spcPts val="600"/>
              </a:spcBef>
            </a:pPr>
            <a:r>
              <a:rPr lang="en-GB" dirty="0">
                <a:latin typeface="Twinkl" pitchFamily="50" charset="0"/>
              </a:rPr>
              <a:t>Could this affect their diet?</a:t>
            </a:r>
          </a:p>
          <a:p>
            <a:pPr algn="just"/>
            <a:endParaRPr lang="en-GB" dirty="0">
              <a:latin typeface="Twinkl" pitchFamily="50" charset="0"/>
            </a:endParaRPr>
          </a:p>
          <a:p>
            <a:pPr algn="just"/>
            <a:endParaRPr lang="en-GB" dirty="0"/>
          </a:p>
        </p:txBody>
      </p:sp>
      <p:grpSp>
        <p:nvGrpSpPr>
          <p:cNvPr id="10" name="Group 9"/>
          <p:cNvGrpSpPr/>
          <p:nvPr/>
        </p:nvGrpSpPr>
        <p:grpSpPr>
          <a:xfrm>
            <a:off x="-155237" y="4584238"/>
            <a:ext cx="3649852" cy="1325030"/>
            <a:chOff x="3158057" y="4996847"/>
            <a:chExt cx="3564910" cy="1294193"/>
          </a:xfrm>
        </p:grpSpPr>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9509"/>
            <a:stretch/>
          </p:blipFill>
          <p:spPr>
            <a:xfrm>
              <a:off x="4073013" y="4996847"/>
              <a:ext cx="1734998" cy="1294193"/>
            </a:xfrm>
            <a:prstGeom prst="rect">
              <a:avLst/>
            </a:prstGeom>
          </p:spPr>
        </p:pic>
        <p:sp>
          <p:nvSpPr>
            <p:cNvPr id="12" name="TextBox 21"/>
            <p:cNvSpPr txBox="1">
              <a:spLocks noChangeArrowheads="1"/>
            </p:cNvSpPr>
            <p:nvPr/>
          </p:nvSpPr>
          <p:spPr bwMode="auto">
            <a:xfrm>
              <a:off x="3158057" y="6193469"/>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50" dirty="0">
                  <a:latin typeface="Roboto" panose="02000000000000000000" pitchFamily="2" charset="0"/>
                  <a:ea typeface="Roboto" panose="02000000000000000000" pitchFamily="2" charset="0"/>
                  <a:cs typeface="Arial" panose="020B0604020202020204" pitchFamily="34" charset="0"/>
                </a:rPr>
                <a:t>“</a:t>
              </a:r>
              <a:r>
                <a:rPr lang="en-GB" altLang="en-US" sz="450" b="1" dirty="0">
                  <a:latin typeface="Roboto" panose="02000000000000000000" pitchFamily="2" charset="0"/>
                  <a:ea typeface="Roboto" panose="02000000000000000000" pitchFamily="2" charset="0"/>
                  <a:cs typeface="Arial" panose="020B0604020202020204" pitchFamily="34" charset="0"/>
                </a:rPr>
                <a:t>Osprey</a:t>
              </a:r>
              <a:r>
                <a:rPr lang="en-GB" altLang="en-US" sz="450" dirty="0">
                  <a:latin typeface="Roboto" panose="02000000000000000000" pitchFamily="2" charset="0"/>
                  <a:ea typeface="Roboto" panose="02000000000000000000" pitchFamily="2" charset="0"/>
                  <a:cs typeface="Arial" panose="020B0604020202020204" pitchFamily="34" charset="0"/>
                </a:rPr>
                <a:t>” by Mike Maguire @flickr is licensed under </a:t>
              </a:r>
              <a:r>
                <a:rPr lang="en-GB" altLang="en-US" sz="450" b="1" dirty="0">
                  <a:solidFill>
                    <a:schemeClr val="bg1"/>
                  </a:solidFill>
                  <a:latin typeface="Roboto" panose="02000000000000000000" pitchFamily="2" charset="0"/>
                  <a:ea typeface="Roboto" panose="02000000000000000000" pitchFamily="2" charset="0"/>
                  <a:cs typeface="Arial" panose="020B0604020202020204" pitchFamily="34" charset="0"/>
                  <a:hlinkClick r:id="rId5"/>
                </a:rPr>
                <a:t>CC BY 2.0</a:t>
              </a:r>
              <a:endParaRPr lang="en-GB" altLang="en-US" sz="45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grpSp>
      <p:sp>
        <p:nvSpPr>
          <p:cNvPr id="13" name="TextBox 12"/>
          <p:cNvSpPr txBox="1"/>
          <p:nvPr/>
        </p:nvSpPr>
        <p:spPr>
          <a:xfrm>
            <a:off x="2706673" y="4323767"/>
            <a:ext cx="5893635" cy="1554272"/>
          </a:xfrm>
          <a:prstGeom prst="rect">
            <a:avLst/>
          </a:prstGeom>
          <a:noFill/>
        </p:spPr>
        <p:txBody>
          <a:bodyPr wrap="square" rtlCol="0">
            <a:spAutoFit/>
          </a:bodyPr>
          <a:lstStyle/>
          <a:p>
            <a:pPr algn="just"/>
            <a:r>
              <a:rPr lang="en-GB" dirty="0">
                <a:latin typeface="Twinkl" pitchFamily="50" charset="0"/>
              </a:rPr>
              <a:t>If UK temperatures rise, will some British migratory birds still need to migrate to warmer countries?</a:t>
            </a:r>
          </a:p>
          <a:p>
            <a:pPr algn="just">
              <a:spcBef>
                <a:spcPts val="600"/>
              </a:spcBef>
            </a:pPr>
            <a:r>
              <a:rPr lang="en-GB" dirty="0">
                <a:latin typeface="Twinkl" pitchFamily="50" charset="0"/>
              </a:rPr>
              <a:t>Would these countries become too warm for our birds? </a:t>
            </a:r>
          </a:p>
          <a:p>
            <a:pPr algn="just"/>
            <a:endParaRPr lang="en-GB" dirty="0">
              <a:latin typeface="Twinkl" pitchFamily="50" charset="0"/>
            </a:endParaRPr>
          </a:p>
          <a:p>
            <a:pPr algn="just"/>
            <a:endParaRPr lang="en-GB" dirty="0"/>
          </a:p>
        </p:txBody>
      </p:sp>
      <p:sp>
        <p:nvSpPr>
          <p:cNvPr id="14" name="TextBox 13"/>
          <p:cNvSpPr txBox="1"/>
          <p:nvPr/>
        </p:nvSpPr>
        <p:spPr>
          <a:xfrm>
            <a:off x="2706673" y="5350630"/>
            <a:ext cx="5893635" cy="1554272"/>
          </a:xfrm>
          <a:prstGeom prst="rect">
            <a:avLst/>
          </a:prstGeom>
          <a:noFill/>
        </p:spPr>
        <p:txBody>
          <a:bodyPr wrap="square" rtlCol="0">
            <a:spAutoFit/>
          </a:bodyPr>
          <a:lstStyle/>
          <a:p>
            <a:pPr algn="just"/>
            <a:r>
              <a:rPr lang="en-GB" dirty="0">
                <a:latin typeface="Twinkl" pitchFamily="50" charset="0"/>
              </a:rPr>
              <a:t>Will we begin to see new birds and insects settling in the UK? Is this already happening?</a:t>
            </a:r>
          </a:p>
          <a:p>
            <a:pPr algn="just">
              <a:spcBef>
                <a:spcPts val="600"/>
              </a:spcBef>
            </a:pPr>
            <a:r>
              <a:rPr lang="en-GB" dirty="0">
                <a:latin typeface="Twinkl" pitchFamily="50" charset="0"/>
              </a:rPr>
              <a:t>Will this cause problems for native species? </a:t>
            </a:r>
          </a:p>
          <a:p>
            <a:pPr algn="just"/>
            <a:endParaRPr lang="en-GB" dirty="0">
              <a:latin typeface="Twinkl" pitchFamily="50" charset="0"/>
            </a:endParaRPr>
          </a:p>
          <a:p>
            <a:pPr algn="just"/>
            <a:endParaRPr lang="en-GB" dirty="0"/>
          </a:p>
        </p:txBody>
      </p:sp>
    </p:spTree>
    <p:extLst>
      <p:ext uri="{BB962C8B-B14F-4D97-AF65-F5344CB8AC3E}">
        <p14:creationId xmlns:p14="http://schemas.microsoft.com/office/powerpoint/2010/main" val="383732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01549" y="3078760"/>
            <a:ext cx="1124124"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8498047" y="6191075"/>
            <a:ext cx="538293" cy="597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0853" y="2097247"/>
            <a:ext cx="7969542" cy="1728132"/>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latin typeface="Twinkl" pitchFamily="50" charset="0"/>
              </a:rPr>
              <a:t>What Is Migration?</a:t>
            </a:r>
            <a:endParaRPr lang="en-GB" dirty="0"/>
          </a:p>
        </p:txBody>
      </p:sp>
      <p:sp>
        <p:nvSpPr>
          <p:cNvPr id="3" name="TextBox 2"/>
          <p:cNvSpPr txBox="1"/>
          <p:nvPr/>
        </p:nvSpPr>
        <p:spPr>
          <a:xfrm>
            <a:off x="846146" y="2441195"/>
            <a:ext cx="7693845" cy="1292662"/>
          </a:xfrm>
          <a:prstGeom prst="rect">
            <a:avLst/>
          </a:prstGeom>
          <a:noFill/>
        </p:spPr>
        <p:txBody>
          <a:bodyPr wrap="square" rtlCol="0">
            <a:spAutoFit/>
          </a:bodyPr>
          <a:lstStyle/>
          <a:p>
            <a:r>
              <a:rPr lang="en-GB" altLang="en-US" sz="2000" dirty="0">
                <a:latin typeface="Twinkl" pitchFamily="50" charset="0"/>
              </a:rPr>
              <a:t>Many mammals, birds, fish, insects and other animals move from one place to another at certain times of year. This movement is called migration. </a:t>
            </a:r>
          </a:p>
          <a:p>
            <a:endParaRPr lang="en-GB" dirty="0"/>
          </a:p>
        </p:txBody>
      </p:sp>
      <p:sp>
        <p:nvSpPr>
          <p:cNvPr id="4" name="Rectangle 3">
            <a:hlinkClick r:id="rId2"/>
          </p:cNvPr>
          <p:cNvSpPr/>
          <p:nvPr/>
        </p:nvSpPr>
        <p:spPr>
          <a:xfrm>
            <a:off x="8539992" y="6655267"/>
            <a:ext cx="538293" cy="202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34335">
            <a:off x="2394854" y="2680689"/>
            <a:ext cx="6002919" cy="3331335"/>
          </a:xfrm>
          <a:prstGeom prst="rect">
            <a:avLst/>
          </a:prstGeom>
        </p:spPr>
      </p:pic>
    </p:spTree>
    <p:extLst>
      <p:ext uri="{BB962C8B-B14F-4D97-AF65-F5344CB8AC3E}">
        <p14:creationId xmlns:p14="http://schemas.microsoft.com/office/powerpoint/2010/main" val="4286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50" charset="0"/>
              </a:rPr>
              <a:t>Why Do Animals Migrate?</a:t>
            </a:r>
            <a:endParaRPr lang="en-GB" dirty="0"/>
          </a:p>
        </p:txBody>
      </p:sp>
      <p:sp>
        <p:nvSpPr>
          <p:cNvPr id="3" name="Rectangle 2"/>
          <p:cNvSpPr/>
          <p:nvPr/>
        </p:nvSpPr>
        <p:spPr>
          <a:xfrm>
            <a:off x="570450" y="2053745"/>
            <a:ext cx="7969542" cy="1384183"/>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96166" y="2291464"/>
            <a:ext cx="7591135" cy="1292662"/>
          </a:xfrm>
          <a:prstGeom prst="rect">
            <a:avLst/>
          </a:prstGeom>
          <a:noFill/>
        </p:spPr>
        <p:txBody>
          <a:bodyPr wrap="square" rtlCol="0">
            <a:spAutoFit/>
          </a:bodyPr>
          <a:lstStyle/>
          <a:p>
            <a:r>
              <a:rPr lang="en-GB" altLang="en-US" sz="2000" dirty="0">
                <a:latin typeface="Twinkl" pitchFamily="50" charset="0"/>
              </a:rPr>
              <a:t>Animals migrate to find more food or better weather. It may also be a more suitable environment for breeding and raising</a:t>
            </a:r>
          </a:p>
          <a:p>
            <a:r>
              <a:rPr lang="en-GB" altLang="en-US" sz="2000" dirty="0">
                <a:latin typeface="Twinkl" pitchFamily="50" charset="0"/>
              </a:rPr>
              <a:t>their young. </a:t>
            </a:r>
          </a:p>
          <a:p>
            <a:endParaRPr lang="en-GB" dirty="0"/>
          </a:p>
        </p:txBody>
      </p:sp>
      <p:sp>
        <p:nvSpPr>
          <p:cNvPr id="5" name="Rectangle 4">
            <a:hlinkClick r:id="rId2"/>
          </p:cNvPr>
          <p:cNvSpPr/>
          <p:nvPr/>
        </p:nvSpPr>
        <p:spPr>
          <a:xfrm>
            <a:off x="8539992" y="6655267"/>
            <a:ext cx="538293" cy="202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570450" y="3662414"/>
            <a:ext cx="7969542" cy="1384183"/>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25642" y="3915120"/>
            <a:ext cx="7776028" cy="984885"/>
          </a:xfrm>
          <a:prstGeom prst="rect">
            <a:avLst/>
          </a:prstGeom>
          <a:noFill/>
        </p:spPr>
        <p:txBody>
          <a:bodyPr wrap="square" rtlCol="0">
            <a:spAutoFit/>
          </a:bodyPr>
          <a:lstStyle/>
          <a:p>
            <a:r>
              <a:rPr lang="en-GB" altLang="en-US" sz="2000" dirty="0">
                <a:latin typeface="Twinkl" pitchFamily="50" charset="0"/>
              </a:rPr>
              <a:t>Migration is one way in which animals survive. Animals have been migrating for thousands of years but not all animals migrate. </a:t>
            </a:r>
          </a:p>
          <a:p>
            <a:endParaRPr lang="en-GB" dirty="0"/>
          </a:p>
        </p:txBody>
      </p:sp>
    </p:spTree>
    <p:extLst>
      <p:ext uri="{BB962C8B-B14F-4D97-AF65-F5344CB8AC3E}">
        <p14:creationId xmlns:p14="http://schemas.microsoft.com/office/powerpoint/2010/main" val="254276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69958" y="4585306"/>
            <a:ext cx="6802139" cy="1358846"/>
          </a:xfrm>
          <a:prstGeom prst="rect">
            <a:avLst/>
          </a:prstGeom>
          <a:solidFill>
            <a:schemeClr val="bg1"/>
          </a:solidFill>
          <a:ln w="28575">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just"/>
            <a:r>
              <a:rPr lang="en-GB" altLang="en-US" sz="1600" dirty="0">
                <a:solidFill>
                  <a:schemeClr val="tx1"/>
                </a:solidFill>
                <a:latin typeface="Twinkl" pitchFamily="50" charset="0"/>
              </a:rPr>
              <a:t>The bar-tailed godwit is believed to travel the longest non-stop journey of any bird in the world. In order to breed, it travels from New Zealand to Alaska - stopping in China on the way. On the return journey, it travels over 7,000 miles without stopping. The return journey takes around nine days.</a:t>
            </a:r>
            <a:endParaRPr lang="en-GB" sz="1600" dirty="0">
              <a:solidFill>
                <a:schemeClr val="tx1"/>
              </a:solidFill>
            </a:endParaRPr>
          </a:p>
        </p:txBody>
      </p:sp>
      <p:sp>
        <p:nvSpPr>
          <p:cNvPr id="2" name="Title 1"/>
          <p:cNvSpPr>
            <a:spLocks noGrp="1"/>
          </p:cNvSpPr>
          <p:nvPr>
            <p:ph type="title"/>
          </p:nvPr>
        </p:nvSpPr>
        <p:spPr/>
        <p:txBody>
          <a:bodyPr/>
          <a:lstStyle/>
          <a:p>
            <a:r>
              <a:rPr lang="en-GB" dirty="0">
                <a:latin typeface="Twinkl" pitchFamily="50" charset="0"/>
              </a:rPr>
              <a:t>Migration Destinations </a:t>
            </a:r>
            <a:endParaRPr lang="en-GB" dirty="0"/>
          </a:p>
        </p:txBody>
      </p:sp>
      <p:sp>
        <p:nvSpPr>
          <p:cNvPr id="3" name="Rectangle 2">
            <a:hlinkClick r:id="rId2"/>
          </p:cNvPr>
          <p:cNvSpPr/>
          <p:nvPr/>
        </p:nvSpPr>
        <p:spPr>
          <a:xfrm>
            <a:off x="8539992" y="6655267"/>
            <a:ext cx="538293" cy="202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4909094" y="2159682"/>
            <a:ext cx="3630899" cy="2316288"/>
            <a:chOff x="5519255" y="4313383"/>
            <a:chExt cx="3657511" cy="2333264"/>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9255" y="4313383"/>
              <a:ext cx="3495527" cy="2333264"/>
            </a:xfrm>
            <a:prstGeom prst="rect">
              <a:avLst/>
            </a:prstGeom>
          </p:spPr>
        </p:pic>
        <p:sp>
          <p:nvSpPr>
            <p:cNvPr id="5" name="TextBox 21"/>
            <p:cNvSpPr txBox="1">
              <a:spLocks noChangeArrowheads="1"/>
            </p:cNvSpPr>
            <p:nvPr/>
          </p:nvSpPr>
          <p:spPr bwMode="auto">
            <a:xfrm>
              <a:off x="5611856" y="6504016"/>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Roboto" panose="02000000000000000000" pitchFamily="2" charset="0"/>
                  <a:ea typeface="Roboto" panose="02000000000000000000" pitchFamily="2" charset="0"/>
                  <a:cs typeface="Arial" panose="020B0604020202020204" pitchFamily="34" charset="0"/>
                </a:rPr>
                <a:t>“</a:t>
              </a:r>
              <a:r>
                <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rPr>
                <a:t>Bar-tailed Godwit</a:t>
              </a:r>
              <a:r>
                <a:rPr lang="en-GB" altLang="en-US" sz="500" dirty="0">
                  <a:solidFill>
                    <a:schemeClr val="bg1"/>
                  </a:solidFill>
                  <a:latin typeface="Roboto" panose="02000000000000000000" pitchFamily="2" charset="0"/>
                  <a:ea typeface="Roboto" panose="02000000000000000000" pitchFamily="2" charset="0"/>
                  <a:cs typeface="Arial" panose="020B0604020202020204" pitchFamily="34" charset="0"/>
                </a:rPr>
                <a:t>” by Ed Dunens @flickr is licensed under </a:t>
              </a:r>
              <a:r>
                <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hlinkClick r:id="rId4"/>
                </a:rPr>
                <a:t>CC BY 2.0</a:t>
              </a:r>
              <a:endPar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grpSp>
      <p:sp>
        <p:nvSpPr>
          <p:cNvPr id="8" name="TextBox 7"/>
          <p:cNvSpPr txBox="1"/>
          <p:nvPr/>
        </p:nvSpPr>
        <p:spPr>
          <a:xfrm>
            <a:off x="3417101" y="1398458"/>
            <a:ext cx="4939702" cy="923330"/>
          </a:xfrm>
          <a:prstGeom prst="rect">
            <a:avLst/>
          </a:prstGeom>
          <a:noFill/>
        </p:spPr>
        <p:txBody>
          <a:bodyPr wrap="square" rtlCol="0">
            <a:spAutoFit/>
          </a:bodyPr>
          <a:lstStyle/>
          <a:p>
            <a:pPr algn="just"/>
            <a:r>
              <a:rPr lang="en-GB" altLang="en-US" dirty="0">
                <a:latin typeface="Twinkl" pitchFamily="50" charset="0"/>
              </a:rPr>
              <a:t>Some animals migrate to different parts of a country or to a different country entirely. </a:t>
            </a:r>
          </a:p>
          <a:p>
            <a:pPr algn="just"/>
            <a:endParaRPr lang="en-GB" dirty="0"/>
          </a:p>
        </p:txBody>
      </p:sp>
      <p:sp>
        <p:nvSpPr>
          <p:cNvPr id="9" name="Oval 8"/>
          <p:cNvSpPr/>
          <p:nvPr/>
        </p:nvSpPr>
        <p:spPr>
          <a:xfrm>
            <a:off x="706090" y="4374030"/>
            <a:ext cx="1723601" cy="1741592"/>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Did You Know?</a:t>
            </a:r>
          </a:p>
        </p:txBody>
      </p:sp>
      <p:pic>
        <p:nvPicPr>
          <p:cNvPr id="10" name="Picture 9">
            <a:extLst>
              <a:ext uri="{FF2B5EF4-FFF2-40B4-BE49-F238E27FC236}">
                <a16:creationId xmlns:a16="http://schemas.microsoft.com/office/drawing/2014/main" id="{4CF745A5-3477-4C5E-9C70-FBD8339BE6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090" y="1527771"/>
            <a:ext cx="2588634" cy="2740621"/>
          </a:xfrm>
          <a:prstGeom prst="rect">
            <a:avLst/>
          </a:prstGeom>
        </p:spPr>
      </p:pic>
    </p:spTree>
    <p:extLst>
      <p:ext uri="{BB962C8B-B14F-4D97-AF65-F5344CB8AC3E}">
        <p14:creationId xmlns:p14="http://schemas.microsoft.com/office/powerpoint/2010/main" val="279515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50" charset="0"/>
              </a:rPr>
              <a:t>How Do Animals Migrate? </a:t>
            </a:r>
            <a:endParaRPr lang="en-GB" dirty="0"/>
          </a:p>
        </p:txBody>
      </p:sp>
      <p:sp>
        <p:nvSpPr>
          <p:cNvPr id="3" name="TextBox 2"/>
          <p:cNvSpPr txBox="1"/>
          <p:nvPr/>
        </p:nvSpPr>
        <p:spPr>
          <a:xfrm>
            <a:off x="684713" y="1377458"/>
            <a:ext cx="7693845" cy="646331"/>
          </a:xfrm>
          <a:prstGeom prst="rect">
            <a:avLst/>
          </a:prstGeom>
          <a:noFill/>
        </p:spPr>
        <p:txBody>
          <a:bodyPr wrap="square" rtlCol="0">
            <a:spAutoFit/>
          </a:bodyPr>
          <a:lstStyle/>
          <a:p>
            <a:r>
              <a:rPr lang="en-GB" dirty="0">
                <a:latin typeface="Twinkl" pitchFamily="50" charset="0"/>
              </a:rPr>
              <a:t>Animals tend to migrate in groups. Why do you think they do that?</a:t>
            </a: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0287" y="4176208"/>
            <a:ext cx="3178271" cy="1385528"/>
          </a:xfrm>
          <a:prstGeom prst="rect">
            <a:avLst/>
          </a:prstGeom>
        </p:spPr>
      </p:pic>
      <p:sp>
        <p:nvSpPr>
          <p:cNvPr id="5" name="Rectangle 4"/>
          <p:cNvSpPr/>
          <p:nvPr/>
        </p:nvSpPr>
        <p:spPr>
          <a:xfrm>
            <a:off x="1714563" y="1952578"/>
            <a:ext cx="6653237" cy="1635499"/>
          </a:xfrm>
          <a:prstGeom prst="rect">
            <a:avLst/>
          </a:prstGeom>
          <a:solidFill>
            <a:schemeClr val="bg1"/>
          </a:solidFill>
          <a:ln w="28575">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just"/>
            <a:r>
              <a:rPr lang="en-GB" sz="1600" dirty="0">
                <a:solidFill>
                  <a:schemeClr val="tx1"/>
                </a:solidFill>
                <a:latin typeface="Twinkl" pitchFamily="50" charset="0"/>
              </a:rPr>
              <a:t>There’s safety in numbers! One of the advantages of flying in a group is that birds have a greater chance of survival against predators. There’s a better chance of spotting a predator within a flock so an individual bird is better protected. Groups of birds can overwhelm a predator and drive it away. </a:t>
            </a:r>
          </a:p>
        </p:txBody>
      </p:sp>
      <p:sp>
        <p:nvSpPr>
          <p:cNvPr id="6" name="Oval 5"/>
          <p:cNvSpPr/>
          <p:nvPr/>
        </p:nvSpPr>
        <p:spPr>
          <a:xfrm>
            <a:off x="596745" y="1803256"/>
            <a:ext cx="1845181" cy="1864441"/>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Answer</a:t>
            </a:r>
          </a:p>
        </p:txBody>
      </p:sp>
      <p:sp>
        <p:nvSpPr>
          <p:cNvPr id="7" name="TextBox 6"/>
          <p:cNvSpPr txBox="1"/>
          <p:nvPr/>
        </p:nvSpPr>
        <p:spPr>
          <a:xfrm>
            <a:off x="648387" y="3693027"/>
            <a:ext cx="7859212" cy="923330"/>
          </a:xfrm>
          <a:prstGeom prst="rect">
            <a:avLst/>
          </a:prstGeom>
          <a:noFill/>
        </p:spPr>
        <p:txBody>
          <a:bodyPr wrap="square" rtlCol="0">
            <a:spAutoFit/>
          </a:bodyPr>
          <a:lstStyle/>
          <a:p>
            <a:pPr algn="just"/>
            <a:r>
              <a:rPr lang="en-GB" dirty="0">
                <a:latin typeface="Twinkl" pitchFamily="50" charset="0"/>
              </a:rPr>
              <a:t>You might have witnessed hundreds of birds sat on telegraph wires waiting to set off together.</a:t>
            </a:r>
          </a:p>
          <a:p>
            <a:endParaRPr lang="en-GB" dirty="0"/>
          </a:p>
        </p:txBody>
      </p:sp>
      <p:sp>
        <p:nvSpPr>
          <p:cNvPr id="8" name="TextBox 7"/>
          <p:cNvSpPr txBox="1"/>
          <p:nvPr/>
        </p:nvSpPr>
        <p:spPr>
          <a:xfrm>
            <a:off x="643230" y="4362849"/>
            <a:ext cx="4417257" cy="1477328"/>
          </a:xfrm>
          <a:prstGeom prst="rect">
            <a:avLst/>
          </a:prstGeom>
          <a:noFill/>
        </p:spPr>
        <p:txBody>
          <a:bodyPr wrap="square" rtlCol="0">
            <a:spAutoFit/>
          </a:bodyPr>
          <a:lstStyle/>
          <a:p>
            <a:pPr algn="just"/>
            <a:r>
              <a:rPr lang="en-GB" dirty="0">
                <a:latin typeface="Twinkl" pitchFamily="50" charset="0"/>
              </a:rPr>
              <a:t>It is believed that as well as using the sun and stars to guide their way, they also recognise landmarks which help their sense of direction.</a:t>
            </a:r>
          </a:p>
          <a:p>
            <a:endParaRPr lang="en-GB" dirty="0"/>
          </a:p>
        </p:txBody>
      </p:sp>
      <p:sp>
        <p:nvSpPr>
          <p:cNvPr id="9" name="TextBox 8"/>
          <p:cNvSpPr txBox="1"/>
          <p:nvPr/>
        </p:nvSpPr>
        <p:spPr>
          <a:xfrm>
            <a:off x="596745" y="5543637"/>
            <a:ext cx="8044801" cy="923330"/>
          </a:xfrm>
          <a:prstGeom prst="rect">
            <a:avLst/>
          </a:prstGeom>
          <a:noFill/>
        </p:spPr>
        <p:txBody>
          <a:bodyPr wrap="square" rtlCol="0">
            <a:spAutoFit/>
          </a:bodyPr>
          <a:lstStyle/>
          <a:p>
            <a:r>
              <a:rPr lang="en-GB" dirty="0">
                <a:latin typeface="Twinkl" pitchFamily="50" charset="0"/>
              </a:rPr>
              <a:t>Animals need a huge amount of energy to travel such long distances so they stock up on food before they leave. </a:t>
            </a:r>
          </a:p>
          <a:p>
            <a:endParaRPr lang="en-GB" dirty="0"/>
          </a:p>
        </p:txBody>
      </p:sp>
      <p:sp>
        <p:nvSpPr>
          <p:cNvPr id="11" name="Rectangle 10">
            <a:hlinkClick r:id="rId3"/>
          </p:cNvPr>
          <p:cNvSpPr/>
          <p:nvPr/>
        </p:nvSpPr>
        <p:spPr>
          <a:xfrm>
            <a:off x="8539992" y="6655267"/>
            <a:ext cx="538293" cy="202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424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50" charset="0"/>
              </a:rPr>
              <a:t>British Migratory Wildlife</a:t>
            </a:r>
            <a:endParaRPr lang="en-GB" dirty="0"/>
          </a:p>
        </p:txBody>
      </p:sp>
      <p:sp>
        <p:nvSpPr>
          <p:cNvPr id="3" name="Rectangle 2">
            <a:hlinkClick r:id="rId2"/>
          </p:cNvPr>
          <p:cNvSpPr/>
          <p:nvPr/>
        </p:nvSpPr>
        <p:spPr>
          <a:xfrm>
            <a:off x="8539992" y="6655267"/>
            <a:ext cx="538293" cy="202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95471" y="1473201"/>
            <a:ext cx="9384445" cy="1077218"/>
          </a:xfrm>
          <a:prstGeom prst="rect">
            <a:avLst/>
          </a:prstGeom>
          <a:noFill/>
        </p:spPr>
        <p:txBody>
          <a:bodyPr wrap="square" rtlCol="0">
            <a:spAutoFit/>
          </a:bodyPr>
          <a:lstStyle/>
          <a:p>
            <a:r>
              <a:rPr lang="en-GB" dirty="0">
                <a:latin typeface="Twinkl" pitchFamily="50" charset="0"/>
              </a:rPr>
              <a:t>Here are some examples of British migratory wildlife.</a:t>
            </a:r>
          </a:p>
          <a:p>
            <a:pPr>
              <a:spcBef>
                <a:spcPts val="1200"/>
              </a:spcBef>
            </a:pPr>
            <a:r>
              <a:rPr lang="en-GB" dirty="0">
                <a:latin typeface="Twinkl" pitchFamily="50" charset="0"/>
              </a:rPr>
              <a:t>Click on the images to find out more.</a:t>
            </a:r>
          </a:p>
          <a:p>
            <a:endParaRPr lang="en-GB" dirty="0"/>
          </a:p>
        </p:txBody>
      </p:sp>
      <p:grpSp>
        <p:nvGrpSpPr>
          <p:cNvPr id="8" name="Group 7"/>
          <p:cNvGrpSpPr/>
          <p:nvPr/>
        </p:nvGrpSpPr>
        <p:grpSpPr>
          <a:xfrm>
            <a:off x="789630" y="2467507"/>
            <a:ext cx="1950720" cy="1768697"/>
            <a:chOff x="780612" y="2508398"/>
            <a:chExt cx="1950720" cy="1768697"/>
          </a:xfrm>
        </p:grpSpPr>
        <p:sp>
          <p:nvSpPr>
            <p:cNvPr id="5" name="TextBox 4"/>
            <p:cNvSpPr txBox="1"/>
            <p:nvPr/>
          </p:nvSpPr>
          <p:spPr>
            <a:xfrm>
              <a:off x="1189085" y="2508398"/>
              <a:ext cx="1109053" cy="646331"/>
            </a:xfrm>
            <a:prstGeom prst="rect">
              <a:avLst/>
            </a:prstGeom>
            <a:noFill/>
          </p:spPr>
          <p:txBody>
            <a:bodyPr wrap="square" rtlCol="0">
              <a:spAutoFit/>
            </a:bodyPr>
            <a:lstStyle/>
            <a:p>
              <a:r>
                <a:rPr lang="en-GB" dirty="0">
                  <a:latin typeface="Twinkl" pitchFamily="50" charset="0"/>
                </a:rPr>
                <a:t>swallows</a:t>
              </a:r>
            </a:p>
            <a:p>
              <a:endParaRPr lang="en-GB" dirty="0"/>
            </a:p>
          </p:txBody>
        </p:sp>
        <p:pic>
          <p:nvPicPr>
            <p:cNvPr id="6" name="Picture 5">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612" y="2978647"/>
              <a:ext cx="1950720" cy="1298448"/>
            </a:xfrm>
            <a:prstGeom prst="rect">
              <a:avLst/>
            </a:prstGeom>
          </p:spPr>
        </p:pic>
      </p:grpSp>
      <p:grpSp>
        <p:nvGrpSpPr>
          <p:cNvPr id="13" name="Group 12"/>
          <p:cNvGrpSpPr/>
          <p:nvPr/>
        </p:nvGrpSpPr>
        <p:grpSpPr>
          <a:xfrm>
            <a:off x="-29826" y="4458146"/>
            <a:ext cx="3564910" cy="1790741"/>
            <a:chOff x="-38844" y="4499037"/>
            <a:chExt cx="3564910" cy="1790741"/>
          </a:xfrm>
        </p:grpSpPr>
        <p:grpSp>
          <p:nvGrpSpPr>
            <p:cNvPr id="11" name="Group 10"/>
            <p:cNvGrpSpPr/>
            <p:nvPr/>
          </p:nvGrpSpPr>
          <p:grpSpPr>
            <a:xfrm>
              <a:off x="742579" y="4499037"/>
              <a:ext cx="2059153" cy="1790741"/>
              <a:chOff x="2812221" y="2508397"/>
              <a:chExt cx="2059153" cy="1790741"/>
            </a:xfrm>
          </p:grpSpPr>
          <p:pic>
            <p:nvPicPr>
              <p:cNvPr id="7" name="Picture 6">
                <a:hlinkClick r:id="rId5" action="ppaction://hlinksldjump"/>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2221" y="2978647"/>
                <a:ext cx="1978264" cy="1320491"/>
              </a:xfrm>
              <a:prstGeom prst="rect">
                <a:avLst/>
              </a:prstGeom>
            </p:spPr>
          </p:pic>
          <p:sp>
            <p:nvSpPr>
              <p:cNvPr id="9" name="TextBox 8"/>
              <p:cNvSpPr txBox="1"/>
              <p:nvPr/>
            </p:nvSpPr>
            <p:spPr>
              <a:xfrm>
                <a:off x="2974062" y="2508397"/>
                <a:ext cx="1897312" cy="646331"/>
              </a:xfrm>
              <a:prstGeom prst="rect">
                <a:avLst/>
              </a:prstGeom>
              <a:noFill/>
            </p:spPr>
            <p:txBody>
              <a:bodyPr wrap="square" rtlCol="0">
                <a:spAutoFit/>
              </a:bodyPr>
              <a:lstStyle/>
              <a:p>
                <a:r>
                  <a:rPr lang="en-GB" dirty="0">
                    <a:latin typeface="Twinkl" pitchFamily="50" charset="0"/>
                  </a:rPr>
                  <a:t>pipistrelle bats</a:t>
                </a:r>
              </a:p>
              <a:p>
                <a:endParaRPr lang="en-GB" dirty="0"/>
              </a:p>
            </p:txBody>
          </p:sp>
        </p:grpSp>
        <p:sp>
          <p:nvSpPr>
            <p:cNvPr id="12" name="TextBox 21"/>
            <p:cNvSpPr txBox="1">
              <a:spLocks noChangeArrowheads="1"/>
            </p:cNvSpPr>
            <p:nvPr/>
          </p:nvSpPr>
          <p:spPr bwMode="auto">
            <a:xfrm>
              <a:off x="-38844" y="6167690"/>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Common Pipistrelle</a:t>
              </a:r>
              <a:r>
                <a:rPr lang="en-GB" altLang="en-US" sz="500" dirty="0">
                  <a:latin typeface="Roboto" panose="02000000000000000000" pitchFamily="2" charset="0"/>
                  <a:ea typeface="Roboto" panose="02000000000000000000" pitchFamily="2" charset="0"/>
                  <a:cs typeface="Arial" panose="020B0604020202020204" pitchFamily="34" charset="0"/>
                </a:rPr>
                <a:t>” by JP @flickr is licensed under </a:t>
              </a:r>
              <a:r>
                <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hlinkClick r:id="rId7"/>
                </a:rPr>
                <a:t>CC BY 2.0</a:t>
              </a:r>
              <a:endPar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grpSp>
      <p:grpSp>
        <p:nvGrpSpPr>
          <p:cNvPr id="16" name="Group 15"/>
          <p:cNvGrpSpPr/>
          <p:nvPr/>
        </p:nvGrpSpPr>
        <p:grpSpPr>
          <a:xfrm>
            <a:off x="3734909" y="2467507"/>
            <a:ext cx="1734878" cy="1767435"/>
            <a:chOff x="3286022" y="2509660"/>
            <a:chExt cx="1734878" cy="1767435"/>
          </a:xfrm>
        </p:grpSpPr>
        <p:pic>
          <p:nvPicPr>
            <p:cNvPr id="14" name="Picture 13">
              <a:hlinkClick r:id="rId8" action="ppaction://hlinksldjump"/>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86022" y="2978647"/>
              <a:ext cx="1734878" cy="1298448"/>
            </a:xfrm>
            <a:prstGeom prst="rect">
              <a:avLst/>
            </a:prstGeom>
          </p:spPr>
        </p:pic>
        <p:sp>
          <p:nvSpPr>
            <p:cNvPr id="15" name="TextBox 14"/>
            <p:cNvSpPr txBox="1"/>
            <p:nvPr/>
          </p:nvSpPr>
          <p:spPr>
            <a:xfrm>
              <a:off x="3598934" y="2509660"/>
              <a:ext cx="1109053" cy="646331"/>
            </a:xfrm>
            <a:prstGeom prst="rect">
              <a:avLst/>
            </a:prstGeom>
            <a:noFill/>
          </p:spPr>
          <p:txBody>
            <a:bodyPr wrap="square" rtlCol="0">
              <a:spAutoFit/>
            </a:bodyPr>
            <a:lstStyle/>
            <a:p>
              <a:r>
                <a:rPr lang="en-GB" dirty="0">
                  <a:latin typeface="Twinkl" pitchFamily="50" charset="0"/>
                </a:rPr>
                <a:t>cuckoos</a:t>
              </a:r>
            </a:p>
            <a:p>
              <a:endParaRPr lang="en-GB" dirty="0"/>
            </a:p>
          </p:txBody>
        </p:sp>
      </p:grpSp>
      <p:grpSp>
        <p:nvGrpSpPr>
          <p:cNvPr id="26" name="Group 25"/>
          <p:cNvGrpSpPr/>
          <p:nvPr/>
        </p:nvGrpSpPr>
        <p:grpSpPr>
          <a:xfrm>
            <a:off x="2803708" y="4459273"/>
            <a:ext cx="3564910" cy="1765097"/>
            <a:chOff x="3158057" y="4525943"/>
            <a:chExt cx="3564910" cy="1765097"/>
          </a:xfrm>
        </p:grpSpPr>
        <p:sp>
          <p:nvSpPr>
            <p:cNvPr id="18" name="TextBox 17"/>
            <p:cNvSpPr txBox="1"/>
            <p:nvPr/>
          </p:nvSpPr>
          <p:spPr>
            <a:xfrm>
              <a:off x="4497831" y="4525943"/>
              <a:ext cx="1897312" cy="646331"/>
            </a:xfrm>
            <a:prstGeom prst="rect">
              <a:avLst/>
            </a:prstGeom>
            <a:noFill/>
          </p:spPr>
          <p:txBody>
            <a:bodyPr wrap="square" rtlCol="0">
              <a:spAutoFit/>
            </a:bodyPr>
            <a:lstStyle/>
            <a:p>
              <a:r>
                <a:rPr lang="en-GB" dirty="0">
                  <a:latin typeface="Twinkl" pitchFamily="50" charset="0"/>
                </a:rPr>
                <a:t>osprey</a:t>
              </a:r>
            </a:p>
            <a:p>
              <a:endParaRPr lang="en-GB" dirty="0"/>
            </a:p>
          </p:txBody>
        </p:sp>
        <p:grpSp>
          <p:nvGrpSpPr>
            <p:cNvPr id="25" name="Group 24"/>
            <p:cNvGrpSpPr/>
            <p:nvPr/>
          </p:nvGrpSpPr>
          <p:grpSpPr>
            <a:xfrm>
              <a:off x="3158057" y="4996847"/>
              <a:ext cx="3564910" cy="1294193"/>
              <a:chOff x="3158057" y="4996847"/>
              <a:chExt cx="3564910" cy="1294193"/>
            </a:xfrm>
          </p:grpSpPr>
          <p:pic>
            <p:nvPicPr>
              <p:cNvPr id="17" name="Picture 16">
                <a:hlinkClick r:id="rId10"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9509"/>
              <a:stretch/>
            </p:blipFill>
            <p:spPr>
              <a:xfrm>
                <a:off x="4073013" y="4996847"/>
                <a:ext cx="1734998" cy="1294193"/>
              </a:xfrm>
              <a:prstGeom prst="rect">
                <a:avLst/>
              </a:prstGeom>
            </p:spPr>
          </p:pic>
          <p:sp>
            <p:nvSpPr>
              <p:cNvPr id="24" name="TextBox 21"/>
              <p:cNvSpPr txBox="1">
                <a:spLocks noChangeArrowheads="1"/>
              </p:cNvSpPr>
              <p:nvPr/>
            </p:nvSpPr>
            <p:spPr bwMode="auto">
              <a:xfrm>
                <a:off x="3158057" y="6193469"/>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50" dirty="0">
                    <a:latin typeface="Roboto" panose="02000000000000000000" pitchFamily="2" charset="0"/>
                    <a:ea typeface="Roboto" panose="02000000000000000000" pitchFamily="2" charset="0"/>
                    <a:cs typeface="Arial" panose="020B0604020202020204" pitchFamily="34" charset="0"/>
                  </a:rPr>
                  <a:t>“</a:t>
                </a:r>
                <a:r>
                  <a:rPr lang="en-GB" altLang="en-US" sz="450" b="1" dirty="0">
                    <a:latin typeface="Roboto" panose="02000000000000000000" pitchFamily="2" charset="0"/>
                    <a:ea typeface="Roboto" panose="02000000000000000000" pitchFamily="2" charset="0"/>
                    <a:cs typeface="Arial" panose="020B0604020202020204" pitchFamily="34" charset="0"/>
                  </a:rPr>
                  <a:t>Osprey</a:t>
                </a:r>
                <a:r>
                  <a:rPr lang="en-GB" altLang="en-US" sz="450" dirty="0">
                    <a:latin typeface="Roboto" panose="02000000000000000000" pitchFamily="2" charset="0"/>
                    <a:ea typeface="Roboto" panose="02000000000000000000" pitchFamily="2" charset="0"/>
                    <a:cs typeface="Arial" panose="020B0604020202020204" pitchFamily="34" charset="0"/>
                  </a:rPr>
                  <a:t>” by Mike Maguire @flickr is licensed under </a:t>
                </a:r>
                <a:r>
                  <a:rPr lang="en-GB" altLang="en-US" sz="450" b="1" dirty="0">
                    <a:solidFill>
                      <a:schemeClr val="bg1"/>
                    </a:solidFill>
                    <a:latin typeface="Roboto" panose="02000000000000000000" pitchFamily="2" charset="0"/>
                    <a:ea typeface="Roboto" panose="02000000000000000000" pitchFamily="2" charset="0"/>
                    <a:cs typeface="Arial" panose="020B0604020202020204" pitchFamily="34" charset="0"/>
                    <a:hlinkClick r:id="rId7"/>
                  </a:rPr>
                  <a:t>CC BY 2.0</a:t>
                </a:r>
                <a:endParaRPr lang="en-GB" altLang="en-US" sz="45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grpSp>
      </p:grpSp>
      <p:grpSp>
        <p:nvGrpSpPr>
          <p:cNvPr id="29" name="Group 28"/>
          <p:cNvGrpSpPr/>
          <p:nvPr/>
        </p:nvGrpSpPr>
        <p:grpSpPr>
          <a:xfrm>
            <a:off x="6464345" y="2467507"/>
            <a:ext cx="1818060" cy="1767435"/>
            <a:chOff x="6802569" y="2509660"/>
            <a:chExt cx="1818060" cy="1767435"/>
          </a:xfrm>
        </p:grpSpPr>
        <p:pic>
          <p:nvPicPr>
            <p:cNvPr id="27" name="Picture 26">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02569" y="2978647"/>
              <a:ext cx="1731264" cy="1298448"/>
            </a:xfrm>
            <a:prstGeom prst="rect">
              <a:avLst/>
            </a:prstGeom>
          </p:spPr>
        </p:pic>
        <p:sp>
          <p:nvSpPr>
            <p:cNvPr id="28" name="TextBox 27"/>
            <p:cNvSpPr txBox="1"/>
            <p:nvPr/>
          </p:nvSpPr>
          <p:spPr>
            <a:xfrm>
              <a:off x="6839889" y="2509660"/>
              <a:ext cx="1780740" cy="646331"/>
            </a:xfrm>
            <a:prstGeom prst="rect">
              <a:avLst/>
            </a:prstGeom>
            <a:noFill/>
          </p:spPr>
          <p:txBody>
            <a:bodyPr wrap="square" rtlCol="0">
              <a:spAutoFit/>
            </a:bodyPr>
            <a:lstStyle/>
            <a:p>
              <a:r>
                <a:rPr lang="en-GB" dirty="0">
                  <a:latin typeface="Twinkl" pitchFamily="50" charset="0"/>
                </a:rPr>
                <a:t>common toads</a:t>
              </a:r>
            </a:p>
            <a:p>
              <a:endParaRPr lang="en-GB" dirty="0"/>
            </a:p>
          </p:txBody>
        </p:sp>
      </p:grpSp>
      <p:sp>
        <p:nvSpPr>
          <p:cNvPr id="31" name="TextBox 30"/>
          <p:cNvSpPr txBox="1"/>
          <p:nvPr/>
        </p:nvSpPr>
        <p:spPr>
          <a:xfrm>
            <a:off x="6923580" y="4458145"/>
            <a:ext cx="1897312" cy="646331"/>
          </a:xfrm>
          <a:prstGeom prst="rect">
            <a:avLst/>
          </a:prstGeom>
          <a:noFill/>
        </p:spPr>
        <p:txBody>
          <a:bodyPr wrap="square" rtlCol="0">
            <a:spAutoFit/>
          </a:bodyPr>
          <a:lstStyle/>
          <a:p>
            <a:r>
              <a:rPr lang="en-GB" dirty="0">
                <a:latin typeface="Twinkl" pitchFamily="50" charset="0"/>
              </a:rPr>
              <a:t>cod</a:t>
            </a:r>
          </a:p>
          <a:p>
            <a:endParaRPr lang="en-GB" dirty="0"/>
          </a:p>
        </p:txBody>
      </p:sp>
      <p:grpSp>
        <p:nvGrpSpPr>
          <p:cNvPr id="34" name="Group 33"/>
          <p:cNvGrpSpPr/>
          <p:nvPr/>
        </p:nvGrpSpPr>
        <p:grpSpPr>
          <a:xfrm>
            <a:off x="5501119" y="4939557"/>
            <a:ext cx="3564910" cy="1300682"/>
            <a:chOff x="5501119" y="4939557"/>
            <a:chExt cx="3564910" cy="1300682"/>
          </a:xfrm>
        </p:grpSpPr>
        <p:pic>
          <p:nvPicPr>
            <p:cNvPr id="30" name="Picture 29">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74652" y="4939557"/>
              <a:ext cx="2603760" cy="1204239"/>
            </a:xfrm>
            <a:prstGeom prst="rect">
              <a:avLst/>
            </a:prstGeom>
          </p:spPr>
        </p:pic>
        <p:sp>
          <p:nvSpPr>
            <p:cNvPr id="33" name="TextBox 21"/>
            <p:cNvSpPr txBox="1">
              <a:spLocks noChangeArrowheads="1"/>
            </p:cNvSpPr>
            <p:nvPr/>
          </p:nvSpPr>
          <p:spPr bwMode="auto">
            <a:xfrm>
              <a:off x="5501119" y="6142668"/>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50" dirty="0">
                  <a:latin typeface="Roboto" panose="02000000000000000000" pitchFamily="2" charset="0"/>
                  <a:ea typeface="Roboto" panose="02000000000000000000" pitchFamily="2" charset="0"/>
                  <a:cs typeface="Arial" panose="020B0604020202020204" pitchFamily="34" charset="0"/>
                </a:rPr>
                <a:t>“</a:t>
              </a:r>
              <a:r>
                <a:rPr lang="en-GB" altLang="en-US" sz="450" b="1" dirty="0">
                  <a:latin typeface="Roboto" panose="02000000000000000000" pitchFamily="2" charset="0"/>
                  <a:ea typeface="Roboto" panose="02000000000000000000" pitchFamily="2" charset="0"/>
                  <a:cs typeface="Arial" panose="020B0604020202020204" pitchFamily="34" charset="0"/>
                </a:rPr>
                <a:t>The Atlantic cod</a:t>
              </a:r>
              <a:r>
                <a:rPr lang="en-GB" altLang="en-US" sz="450" dirty="0">
                  <a:latin typeface="Roboto" panose="02000000000000000000" pitchFamily="2" charset="0"/>
                  <a:ea typeface="Roboto" panose="02000000000000000000" pitchFamily="2" charset="0"/>
                  <a:cs typeface="Arial" panose="020B0604020202020204" pitchFamily="34" charset="0"/>
                </a:rPr>
                <a:t>” by </a:t>
              </a:r>
              <a:r>
                <a:rPr lang="en-GB" altLang="en-US" sz="450" dirty="0" err="1">
                  <a:latin typeface="Roboto" panose="02000000000000000000" pitchFamily="2" charset="0"/>
                  <a:ea typeface="Roboto" panose="02000000000000000000" pitchFamily="2" charset="0"/>
                  <a:cs typeface="Arial" panose="020B0604020202020204" pitchFamily="34" charset="0"/>
                </a:rPr>
                <a:t>Rawpixel</a:t>
              </a:r>
              <a:r>
                <a:rPr lang="en-GB" altLang="en-US" sz="450" dirty="0">
                  <a:latin typeface="Roboto" panose="02000000000000000000" pitchFamily="2" charset="0"/>
                  <a:ea typeface="Roboto" panose="02000000000000000000" pitchFamily="2" charset="0"/>
                  <a:cs typeface="Arial" panose="020B0604020202020204" pitchFamily="34" charset="0"/>
                </a:rPr>
                <a:t> LTD @flickr is licensed under </a:t>
              </a:r>
              <a:r>
                <a:rPr lang="en-GB" altLang="en-US" sz="450" b="1" dirty="0">
                  <a:solidFill>
                    <a:schemeClr val="bg1"/>
                  </a:solidFill>
                  <a:latin typeface="Roboto" panose="02000000000000000000" pitchFamily="2" charset="0"/>
                  <a:ea typeface="Roboto" panose="02000000000000000000" pitchFamily="2" charset="0"/>
                  <a:cs typeface="Arial" panose="020B0604020202020204" pitchFamily="34" charset="0"/>
                  <a:hlinkClick r:id="rId7"/>
                </a:rPr>
                <a:t>CC BY 2.0</a:t>
              </a:r>
              <a:endParaRPr lang="en-GB" altLang="en-US" sz="45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grpSp>
    </p:spTree>
    <p:extLst>
      <p:ext uri="{BB962C8B-B14F-4D97-AF65-F5344CB8AC3E}">
        <p14:creationId xmlns:p14="http://schemas.microsoft.com/office/powerpoint/2010/main" val="126230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96835" y="2589949"/>
            <a:ext cx="5197678" cy="1313411"/>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latin typeface="Twinkl" pitchFamily="50" charset="0"/>
              </a:rPr>
              <a:t>Pipistrelle Bats</a:t>
            </a:r>
            <a:endParaRPr lang="en-GB" dirty="0"/>
          </a:p>
        </p:txBody>
      </p:sp>
      <p:sp>
        <p:nvSpPr>
          <p:cNvPr id="3" name="Rectangle 2">
            <a:hlinkClick r:id="rId2"/>
          </p:cNvPr>
          <p:cNvSpPr/>
          <p:nvPr/>
        </p:nvSpPr>
        <p:spPr>
          <a:xfrm>
            <a:off x="8539992" y="6655267"/>
            <a:ext cx="538293" cy="202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849392" y="3953308"/>
            <a:ext cx="6554474" cy="2427866"/>
            <a:chOff x="-38844" y="4969287"/>
            <a:chExt cx="3564910" cy="1320491"/>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579" y="4969287"/>
              <a:ext cx="1978264" cy="1320491"/>
            </a:xfrm>
            <a:prstGeom prst="rect">
              <a:avLst/>
            </a:prstGeom>
          </p:spPr>
        </p:pic>
        <p:sp>
          <p:nvSpPr>
            <p:cNvPr id="6" name="TextBox 21"/>
            <p:cNvSpPr txBox="1">
              <a:spLocks noChangeArrowheads="1"/>
            </p:cNvSpPr>
            <p:nvPr/>
          </p:nvSpPr>
          <p:spPr bwMode="auto">
            <a:xfrm>
              <a:off x="-38844" y="6167690"/>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Common Pipistrelle</a:t>
              </a:r>
              <a:r>
                <a:rPr lang="en-GB" altLang="en-US" sz="500" dirty="0">
                  <a:latin typeface="Roboto" panose="02000000000000000000" pitchFamily="2" charset="0"/>
                  <a:ea typeface="Roboto" panose="02000000000000000000" pitchFamily="2" charset="0"/>
                  <a:cs typeface="Arial" panose="020B0604020202020204" pitchFamily="34" charset="0"/>
                </a:rPr>
                <a:t>” by JP @flickr is licensed under </a:t>
              </a:r>
              <a:r>
                <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hlinkClick r:id="rId4"/>
                </a:rPr>
                <a:t>CC BY 2.0</a:t>
              </a:r>
              <a:endPar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grpSp>
      <p:sp>
        <p:nvSpPr>
          <p:cNvPr id="9" name="Rectangle 8"/>
          <p:cNvSpPr/>
          <p:nvPr/>
        </p:nvSpPr>
        <p:spPr>
          <a:xfrm>
            <a:off x="596835" y="1591752"/>
            <a:ext cx="7969542" cy="916515"/>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53835" y="1716248"/>
            <a:ext cx="7815785" cy="1200329"/>
          </a:xfrm>
          <a:prstGeom prst="rect">
            <a:avLst/>
          </a:prstGeom>
          <a:noFill/>
        </p:spPr>
        <p:txBody>
          <a:bodyPr wrap="square" rtlCol="0">
            <a:spAutoFit/>
          </a:bodyPr>
          <a:lstStyle/>
          <a:p>
            <a:pPr algn="just"/>
            <a:r>
              <a:rPr lang="en-GB" dirty="0">
                <a:latin typeface="Twinkl" pitchFamily="50" charset="0"/>
              </a:rPr>
              <a:t>In autumn, they tend to migrate from northern parts of the UK to spend winter in the warmer south-west. Some travel as far as southern Europe.</a:t>
            </a:r>
          </a:p>
          <a:p>
            <a:pPr algn="just"/>
            <a:endParaRPr lang="en-GB" dirty="0">
              <a:latin typeface="Twinkl" pitchFamily="50" charset="0"/>
            </a:endParaRPr>
          </a:p>
          <a:p>
            <a:pPr algn="just"/>
            <a:endParaRPr lang="en-GB"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5527" y="2711770"/>
            <a:ext cx="2390850" cy="3394870"/>
          </a:xfrm>
          <a:prstGeom prst="rect">
            <a:avLst/>
          </a:prstGeom>
        </p:spPr>
      </p:pic>
      <p:cxnSp>
        <p:nvCxnSpPr>
          <p:cNvPr id="13" name="Straight Arrow Connector 12"/>
          <p:cNvCxnSpPr/>
          <p:nvPr/>
        </p:nvCxnSpPr>
        <p:spPr>
          <a:xfrm>
            <a:off x="7176052" y="2508267"/>
            <a:ext cx="183704" cy="3105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653835" y="2649836"/>
            <a:ext cx="5100921" cy="1754326"/>
          </a:xfrm>
          <a:prstGeom prst="rect">
            <a:avLst/>
          </a:prstGeom>
          <a:noFill/>
        </p:spPr>
        <p:txBody>
          <a:bodyPr wrap="square" rtlCol="0">
            <a:spAutoFit/>
          </a:bodyPr>
          <a:lstStyle/>
          <a:p>
            <a:pPr algn="just"/>
            <a:r>
              <a:rPr lang="en-GB" dirty="0">
                <a:latin typeface="Twinkl" pitchFamily="50" charset="0"/>
              </a:rPr>
              <a:t>They navigate by echolocation, which means that they make high-pitched noises that bounce off objects. This creates an echo and tells them where they are. </a:t>
            </a:r>
          </a:p>
          <a:p>
            <a:pPr algn="just"/>
            <a:endParaRPr lang="en-GB" dirty="0">
              <a:latin typeface="Twinkl" pitchFamily="50" charset="0"/>
            </a:endParaRPr>
          </a:p>
          <a:p>
            <a:pPr algn="just"/>
            <a:endParaRPr lang="en-GB" dirty="0"/>
          </a:p>
        </p:txBody>
      </p:sp>
    </p:spTree>
    <p:extLst>
      <p:ext uri="{BB962C8B-B14F-4D97-AF65-F5344CB8AC3E}">
        <p14:creationId xmlns:p14="http://schemas.microsoft.com/office/powerpoint/2010/main" val="224459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50" charset="0"/>
              </a:rPr>
              <a:t>Swallows</a:t>
            </a:r>
            <a:endParaRPr lang="en-GB" dirty="0"/>
          </a:p>
        </p:txBody>
      </p:sp>
      <p:sp>
        <p:nvSpPr>
          <p:cNvPr id="3" name="Rectangle 2">
            <a:hlinkClick r:id="rId2"/>
          </p:cNvPr>
          <p:cNvSpPr/>
          <p:nvPr/>
        </p:nvSpPr>
        <p:spPr>
          <a:xfrm>
            <a:off x="8539992" y="6655267"/>
            <a:ext cx="538293" cy="202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96835" y="1611155"/>
            <a:ext cx="7969542" cy="1664424"/>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33957" y="1700606"/>
            <a:ext cx="7754670" cy="2031325"/>
          </a:xfrm>
          <a:prstGeom prst="rect">
            <a:avLst/>
          </a:prstGeom>
          <a:noFill/>
        </p:spPr>
        <p:txBody>
          <a:bodyPr wrap="square" rtlCol="0">
            <a:spAutoFit/>
          </a:bodyPr>
          <a:lstStyle/>
          <a:p>
            <a:pPr algn="just"/>
            <a:r>
              <a:rPr lang="en-GB" dirty="0">
                <a:latin typeface="Twinkl" pitchFamily="50" charset="0"/>
              </a:rPr>
              <a:t>British swallows migrate from the UK to South Africa in the autumn, covering around 200 miles every day. Swallows can travel up to 35mph. They eat small flying insects, which hibernate when the weather becomes colder, so they have to migrate to find food. They return home in spring because they face less threat from predators in Britain. </a:t>
            </a:r>
          </a:p>
          <a:p>
            <a:pPr algn="just"/>
            <a:endParaRPr lang="en-GB" dirty="0">
              <a:latin typeface="Twinkl" pitchFamily="50" charset="0"/>
            </a:endParaRPr>
          </a:p>
          <a:p>
            <a:pPr algn="just"/>
            <a:endParaRPr lang="en-GB"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835" y="3413533"/>
            <a:ext cx="3933473" cy="261821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1606" y="3413533"/>
            <a:ext cx="3949147" cy="2618218"/>
          </a:xfrm>
          <a:prstGeom prst="rect">
            <a:avLst/>
          </a:prstGeom>
        </p:spPr>
      </p:pic>
      <p:cxnSp>
        <p:nvCxnSpPr>
          <p:cNvPr id="11" name="Straight Arrow Connector 10"/>
          <p:cNvCxnSpPr/>
          <p:nvPr/>
        </p:nvCxnSpPr>
        <p:spPr>
          <a:xfrm>
            <a:off x="6529284" y="3275579"/>
            <a:ext cx="172761" cy="1965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911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50" charset="0"/>
              </a:rPr>
              <a:t>Cuckoos</a:t>
            </a:r>
            <a:endParaRPr lang="en-GB" dirty="0"/>
          </a:p>
        </p:txBody>
      </p:sp>
      <p:sp>
        <p:nvSpPr>
          <p:cNvPr id="3" name="Rectangle 2">
            <a:hlinkClick r:id="rId2"/>
          </p:cNvPr>
          <p:cNvSpPr/>
          <p:nvPr/>
        </p:nvSpPr>
        <p:spPr>
          <a:xfrm>
            <a:off x="8539992" y="6655267"/>
            <a:ext cx="538293" cy="202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68696" y="1810447"/>
            <a:ext cx="4209627" cy="1847153"/>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38553" y="1965473"/>
            <a:ext cx="3535677" cy="2031325"/>
          </a:xfrm>
          <a:prstGeom prst="rect">
            <a:avLst/>
          </a:prstGeom>
          <a:noFill/>
        </p:spPr>
        <p:txBody>
          <a:bodyPr wrap="square" rtlCol="0">
            <a:spAutoFit/>
          </a:bodyPr>
          <a:lstStyle/>
          <a:p>
            <a:pPr algn="just"/>
            <a:r>
              <a:rPr lang="en-GB" dirty="0">
                <a:latin typeface="Twinkl" pitchFamily="50" charset="0"/>
              </a:rPr>
              <a:t>The adults generally leave around the month of June, with their young following them in autumn. They migrate to the warmer forests of central Africa.</a:t>
            </a:r>
          </a:p>
          <a:p>
            <a:pPr algn="just"/>
            <a:endParaRPr lang="en-GB" dirty="0">
              <a:latin typeface="Twinkl" pitchFamily="50" charset="0"/>
            </a:endParaRPr>
          </a:p>
          <a:p>
            <a:pPr algn="just"/>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8758" y="1810447"/>
            <a:ext cx="4071234" cy="3047065"/>
          </a:xfrm>
          <a:prstGeom prst="rect">
            <a:avLst/>
          </a:prstGeom>
        </p:spPr>
      </p:pic>
    </p:spTree>
    <p:extLst>
      <p:ext uri="{BB962C8B-B14F-4D97-AF65-F5344CB8AC3E}">
        <p14:creationId xmlns:p14="http://schemas.microsoft.com/office/powerpoint/2010/main" val="12004979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163</TotalTime>
  <Words>857</Words>
  <Application>Microsoft Office PowerPoint</Application>
  <PresentationFormat>On-screen Show (4:3)</PresentationFormat>
  <Paragraphs>61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Roboto</vt:lpstr>
      <vt:lpstr>Arial</vt:lpstr>
      <vt:lpstr>Calibri</vt:lpstr>
      <vt:lpstr>Twinkl</vt:lpstr>
      <vt:lpstr>Office Theme</vt:lpstr>
      <vt:lpstr>PowerPoint Presentation</vt:lpstr>
      <vt:lpstr>What Is Migration?</vt:lpstr>
      <vt:lpstr>Why Do Animals Migrate?</vt:lpstr>
      <vt:lpstr>Migration Destinations </vt:lpstr>
      <vt:lpstr>How Do Animals Migrate? </vt:lpstr>
      <vt:lpstr>British Migratory Wildlife</vt:lpstr>
      <vt:lpstr>Pipistrelle Bats</vt:lpstr>
      <vt:lpstr>Swallows</vt:lpstr>
      <vt:lpstr>Cuckoos</vt:lpstr>
      <vt:lpstr>Ospreys</vt:lpstr>
      <vt:lpstr>Common Toads</vt:lpstr>
      <vt:lpstr>Cod</vt:lpstr>
      <vt:lpstr>How Might Global Warming Affect These Creatures?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Shannon Andrews</cp:lastModifiedBy>
  <cp:revision>19</cp:revision>
  <dcterms:created xsi:type="dcterms:W3CDTF">2020-02-27T17:25:50Z</dcterms:created>
  <dcterms:modified xsi:type="dcterms:W3CDTF">2020-04-20T12:03:06Z</dcterms:modified>
</cp:coreProperties>
</file>