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81" r:id="rId2"/>
    <p:sldId id="264" r:id="rId3"/>
    <p:sldId id="271" r:id="rId4"/>
    <p:sldId id="272" r:id="rId5"/>
    <p:sldId id="273" r:id="rId6"/>
    <p:sldId id="274" r:id="rId7"/>
    <p:sldId id="276" r:id="rId8"/>
    <p:sldId id="277" r:id="rId9"/>
    <p:sldId id="278" r:id="rId10"/>
    <p:sldId id="279" r:id="rId11"/>
    <p:sldId id="280" r:id="rId12"/>
    <p:sldId id="267"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Twinkl" panose="020B0604020202020204"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E09B"/>
    <a:srgbClr val="85BD33"/>
    <a:srgbClr val="689429"/>
    <a:srgbClr val="B9D36E"/>
    <a:srgbClr val="6C9E72"/>
    <a:srgbClr val="18A0DB"/>
    <a:srgbClr val="DE1E5A"/>
    <a:srgbClr val="BC0105"/>
    <a:srgbClr val="4DB1E3"/>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5" d="100"/>
          <a:sy n="115" d="100"/>
        </p:scale>
        <p:origin x="1476" y="10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08/06/2020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08/06/2020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resources/curriculum-for-excellence-early/curriculum-for-excellence-early-health-and-wellbeing/curriculum-for-excellence-early-health-and-wellbeing-mental-emotional-social-and-physical-wellbeing"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hyperlink" Target="https://www.twinkl.co.uk/resources/curriculum-for-excellence-early/curriculum-for-excellence-early-health-and-wellbeing/curriculum-for-excellence-early-health-and-wellbeing-mental-emotional-social-and-physical-wellbeing" TargetMode="Externa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hlinkClick r:id="rId5"/>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714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00668" y="610584"/>
            <a:ext cx="8954110" cy="994306"/>
          </a:xfrm>
        </p:spPr>
        <p:txBody>
          <a:bodyPr/>
          <a:lstStyle/>
          <a:p>
            <a:pPr algn="ctr"/>
            <a:r>
              <a:rPr lang="en-GB" sz="3600" dirty="0">
                <a:solidFill>
                  <a:srgbClr val="689429"/>
                </a:solidFill>
              </a:rPr>
              <a:t>Socially Distancing</a:t>
            </a:r>
            <a:endParaRPr lang="en-GB" sz="3600" dirty="0">
              <a:solidFill>
                <a:srgbClr val="689429"/>
              </a:solidFill>
              <a:latin typeface="+mn-lt"/>
            </a:endParaRPr>
          </a:p>
        </p:txBody>
      </p:sp>
      <p:sp>
        <p:nvSpPr>
          <p:cNvPr id="6" name="Oval 5"/>
          <p:cNvSpPr/>
          <p:nvPr/>
        </p:nvSpPr>
        <p:spPr>
          <a:xfrm>
            <a:off x="755650" y="2747837"/>
            <a:ext cx="3380121" cy="3344988"/>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Try to imagine that you are inside a two </a:t>
            </a:r>
            <a:r>
              <a:rPr lang="en-US" dirty="0" err="1">
                <a:solidFill>
                  <a:schemeClr val="dk1"/>
                </a:solidFill>
              </a:rPr>
              <a:t>metre</a:t>
            </a:r>
            <a:r>
              <a:rPr lang="en-US" dirty="0">
                <a:solidFill>
                  <a:schemeClr val="dk1"/>
                </a:solidFill>
              </a:rPr>
              <a:t> wide bubble when you are out of your house. Don’t let anyone burst your bubble! This will keep everyone safe.</a:t>
            </a:r>
          </a:p>
        </p:txBody>
      </p:sp>
      <p:sp>
        <p:nvSpPr>
          <p:cNvPr id="3" name="TextBox 2"/>
          <p:cNvSpPr txBox="1"/>
          <p:nvPr/>
        </p:nvSpPr>
        <p:spPr>
          <a:xfrm>
            <a:off x="657195" y="1489425"/>
            <a:ext cx="7739543" cy="840230"/>
          </a:xfrm>
          <a:prstGeom prst="rect">
            <a:avLst/>
          </a:prstGeom>
          <a:noFill/>
        </p:spPr>
        <p:txBody>
          <a:bodyPr wrap="square" rtlCol="0">
            <a:spAutoFit/>
          </a:bodyPr>
          <a:lstStyle/>
          <a:p>
            <a:pPr lvl="0">
              <a:lnSpc>
                <a:spcPct val="90000"/>
              </a:lnSpc>
              <a:spcBef>
                <a:spcPts val="1000"/>
              </a:spcBef>
              <a:buClr>
                <a:schemeClr val="dk1"/>
              </a:buClr>
              <a:buSzPts val="1100"/>
            </a:pPr>
            <a:r>
              <a:rPr lang="en-US" dirty="0">
                <a:solidFill>
                  <a:schemeClr val="dk1"/>
                </a:solidFill>
              </a:rPr>
              <a:t>It can feel strange to stay two </a:t>
            </a:r>
            <a:r>
              <a:rPr lang="en-US" dirty="0" err="1">
                <a:solidFill>
                  <a:schemeClr val="dk1"/>
                </a:solidFill>
              </a:rPr>
              <a:t>metres</a:t>
            </a:r>
            <a:r>
              <a:rPr lang="en-US" dirty="0">
                <a:solidFill>
                  <a:schemeClr val="dk1"/>
                </a:solidFill>
              </a:rPr>
              <a:t> apart from family and friends that we know really well. However, it's really important to do this to stop COVID-19 from spreading and making lots of people unwell.</a:t>
            </a:r>
          </a:p>
        </p:txBody>
      </p:sp>
      <p:sp>
        <p:nvSpPr>
          <p:cNvPr id="2" name="Oval 1"/>
          <p:cNvSpPr/>
          <p:nvPr/>
        </p:nvSpPr>
        <p:spPr>
          <a:xfrm>
            <a:off x="4523740" y="2354957"/>
            <a:ext cx="3864610" cy="3864610"/>
          </a:xfrm>
          <a:prstGeom prst="ellipse">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8849" y="2456397"/>
            <a:ext cx="2192013" cy="3665017"/>
          </a:xfrm>
          <a:prstGeom prst="rect">
            <a:avLst/>
          </a:prstGeom>
        </p:spPr>
      </p:pic>
    </p:spTree>
    <p:extLst>
      <p:ext uri="{BB962C8B-B14F-4D97-AF65-F5344CB8AC3E}">
        <p14:creationId xmlns:p14="http://schemas.microsoft.com/office/powerpoint/2010/main" val="286855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style.rotation</p:attrName>
                                        </p:attrNameLst>
                                      </p:cBhvr>
                                      <p:tavLst>
                                        <p:tav tm="0">
                                          <p:val>
                                            <p:fltVal val="90"/>
                                          </p:val>
                                        </p:tav>
                                        <p:tav tm="100000">
                                          <p:val>
                                            <p:fltVal val="0"/>
                                          </p:val>
                                        </p:tav>
                                      </p:tavLst>
                                    </p:anim>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00668" y="610584"/>
            <a:ext cx="8954110" cy="994306"/>
          </a:xfrm>
        </p:spPr>
        <p:txBody>
          <a:bodyPr/>
          <a:lstStyle/>
          <a:p>
            <a:pPr algn="ctr"/>
            <a:r>
              <a:rPr lang="en-GB" sz="3600" dirty="0">
                <a:solidFill>
                  <a:srgbClr val="689429"/>
                </a:solidFill>
              </a:rPr>
              <a:t>Socially Distancing Fun</a:t>
            </a:r>
            <a:endParaRPr lang="en-GB" sz="3600" dirty="0">
              <a:solidFill>
                <a:srgbClr val="689429"/>
              </a:solidFill>
              <a:latin typeface="+mn-lt"/>
            </a:endParaRPr>
          </a:p>
        </p:txBody>
      </p:sp>
      <p:sp>
        <p:nvSpPr>
          <p:cNvPr id="6" name="Oval 5"/>
          <p:cNvSpPr/>
          <p:nvPr/>
        </p:nvSpPr>
        <p:spPr>
          <a:xfrm>
            <a:off x="755650" y="1500388"/>
            <a:ext cx="2779201" cy="2697877"/>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You can still have lots of fun with your friends while social distancing.</a:t>
            </a:r>
          </a:p>
        </p:txBody>
      </p:sp>
      <p:sp>
        <p:nvSpPr>
          <p:cNvPr id="5" name="Oval 4"/>
          <p:cNvSpPr/>
          <p:nvPr/>
        </p:nvSpPr>
        <p:spPr>
          <a:xfrm>
            <a:off x="3945502" y="1857362"/>
            <a:ext cx="2779201" cy="2697877"/>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You could play a game online together or challenge each other to see how long you can bounce a ball. </a:t>
            </a:r>
          </a:p>
        </p:txBody>
      </p:sp>
      <p:sp>
        <p:nvSpPr>
          <p:cNvPr id="7" name="Oval 6"/>
          <p:cNvSpPr/>
          <p:nvPr/>
        </p:nvSpPr>
        <p:spPr>
          <a:xfrm>
            <a:off x="6105750" y="3929305"/>
            <a:ext cx="2318447" cy="2250605"/>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See if you think of other fun games to play from a distance.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9629" y="3678179"/>
            <a:ext cx="2473234" cy="2401413"/>
          </a:xfrm>
          <a:prstGeom prst="ellipse">
            <a:avLst/>
          </a:prstGeom>
        </p:spPr>
      </p:pic>
    </p:spTree>
    <p:extLst>
      <p:ext uri="{BB962C8B-B14F-4D97-AF65-F5344CB8AC3E}">
        <p14:creationId xmlns:p14="http://schemas.microsoft.com/office/powerpoint/2010/main" val="328015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546007"/>
            <a:ext cx="8220075" cy="994306"/>
          </a:xfrm>
        </p:spPr>
        <p:txBody>
          <a:bodyPr/>
          <a:lstStyle/>
          <a:p>
            <a:r>
              <a:rPr lang="en-GB" sz="3600" dirty="0">
                <a:solidFill>
                  <a:srgbClr val="689429"/>
                </a:solidFill>
              </a:rPr>
              <a:t>What Is COVID-19? </a:t>
            </a:r>
            <a:endParaRPr lang="en-GB" sz="3600" dirty="0">
              <a:solidFill>
                <a:srgbClr val="689429"/>
              </a:solidFill>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3984" y="2860645"/>
            <a:ext cx="3144366" cy="3141677"/>
          </a:xfrm>
          <a:prstGeom prst="rect">
            <a:avLst/>
          </a:prstGeom>
        </p:spPr>
      </p:pic>
      <p:sp>
        <p:nvSpPr>
          <p:cNvPr id="12" name="Oval 11"/>
          <p:cNvSpPr/>
          <p:nvPr/>
        </p:nvSpPr>
        <p:spPr>
          <a:xfrm>
            <a:off x="857891" y="1830408"/>
            <a:ext cx="3372910" cy="3111197"/>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lnSpc>
                <a:spcPct val="90000"/>
              </a:lnSpc>
              <a:spcBef>
                <a:spcPts val="1000"/>
              </a:spcBef>
              <a:buClr>
                <a:schemeClr val="dk1"/>
              </a:buClr>
              <a:buSzPts val="1100"/>
            </a:pPr>
            <a:r>
              <a:rPr lang="en-GB" dirty="0">
                <a:solidFill>
                  <a:schemeClr val="dk1"/>
                </a:solidFill>
              </a:rPr>
              <a:t>COVID-19 is a virus. It has spread around the world and made lots of people unwell. The virus is very small and can’t be seen without a powerful microscope.</a:t>
            </a:r>
            <a:endParaRPr lang="en-US" dirty="0">
              <a:solidFill>
                <a:schemeClr val="dk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9082" y="1789391"/>
            <a:ext cx="612918" cy="612395"/>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7918" y="1136708"/>
            <a:ext cx="528595" cy="528144"/>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9904" y="2035127"/>
            <a:ext cx="403950" cy="403605"/>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3657" y="2495956"/>
            <a:ext cx="403950" cy="403605"/>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1816" y="5474178"/>
            <a:ext cx="528595" cy="528144"/>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30801" y="4630723"/>
            <a:ext cx="389464" cy="38913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7483" y="5643356"/>
            <a:ext cx="528595" cy="528144"/>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3400" y="5248556"/>
            <a:ext cx="451629" cy="451244"/>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7483" y="3203378"/>
            <a:ext cx="451629" cy="451244"/>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fltVal val="0"/>
                                          </p:val>
                                        </p:tav>
                                        <p:tav tm="100000">
                                          <p:val>
                                            <p:strVal val="#ppt_w"/>
                                          </p:val>
                                        </p:tav>
                                      </p:tavLst>
                                    </p:anim>
                                    <p:anim calcmode="lin" valueType="num">
                                      <p:cBhvr>
                                        <p:cTn id="16" dur="1000" fill="hold"/>
                                        <p:tgtEl>
                                          <p:spTgt spid="16"/>
                                        </p:tgtEl>
                                        <p:attrNameLst>
                                          <p:attrName>ppt_h</p:attrName>
                                        </p:attrNameLst>
                                      </p:cBhvr>
                                      <p:tavLst>
                                        <p:tav tm="0">
                                          <p:val>
                                            <p:fltVal val="0"/>
                                          </p:val>
                                        </p:tav>
                                        <p:tav tm="100000">
                                          <p:val>
                                            <p:strVal val="#ppt_h"/>
                                          </p:val>
                                        </p:tav>
                                      </p:tavLst>
                                    </p:anim>
                                    <p:anim calcmode="lin" valueType="num">
                                      <p:cBhvr>
                                        <p:cTn id="17" dur="1000" fill="hold"/>
                                        <p:tgtEl>
                                          <p:spTgt spid="16"/>
                                        </p:tgtEl>
                                        <p:attrNameLst>
                                          <p:attrName>style.rotation</p:attrName>
                                        </p:attrNameLst>
                                      </p:cBhvr>
                                      <p:tavLst>
                                        <p:tav tm="0">
                                          <p:val>
                                            <p:fltVal val="90"/>
                                          </p:val>
                                        </p:tav>
                                        <p:tav tm="100000">
                                          <p:val>
                                            <p:fltVal val="0"/>
                                          </p:val>
                                        </p:tav>
                                      </p:tavLst>
                                    </p:anim>
                                    <p:animEffect transition="in" filter="fade">
                                      <p:cBhvr>
                                        <p:cTn id="18" dur="1000"/>
                                        <p:tgtEl>
                                          <p:spTgt spid="16"/>
                                        </p:tgtEl>
                                      </p:cBhvr>
                                    </p:animEffect>
                                  </p:childTnLst>
                                </p:cTn>
                              </p:par>
                              <p:par>
                                <p:cTn id="19" presetID="3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 calcmode="lin" valueType="num">
                                      <p:cBhvr>
                                        <p:cTn id="23" dur="1000" fill="hold"/>
                                        <p:tgtEl>
                                          <p:spTgt spid="15"/>
                                        </p:tgtEl>
                                        <p:attrNameLst>
                                          <p:attrName>style.rotation</p:attrName>
                                        </p:attrNameLst>
                                      </p:cBhvr>
                                      <p:tavLst>
                                        <p:tav tm="0">
                                          <p:val>
                                            <p:fltVal val="90"/>
                                          </p:val>
                                        </p:tav>
                                        <p:tav tm="100000">
                                          <p:val>
                                            <p:fltVal val="0"/>
                                          </p:val>
                                        </p:tav>
                                      </p:tavLst>
                                    </p:anim>
                                    <p:animEffect transition="in" filter="fade">
                                      <p:cBhvr>
                                        <p:cTn id="24" dur="1000"/>
                                        <p:tgtEl>
                                          <p:spTgt spid="15"/>
                                        </p:tgtEl>
                                      </p:cBhvr>
                                    </p:animEffect>
                                  </p:childTnLst>
                                </p:cTn>
                              </p:par>
                              <p:par>
                                <p:cTn id="25" presetID="3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 calcmode="lin" valueType="num">
                                      <p:cBhvr>
                                        <p:cTn id="29" dur="1000" fill="hold"/>
                                        <p:tgtEl>
                                          <p:spTgt spid="14"/>
                                        </p:tgtEl>
                                        <p:attrNameLst>
                                          <p:attrName>style.rotation</p:attrName>
                                        </p:attrNameLst>
                                      </p:cBhvr>
                                      <p:tavLst>
                                        <p:tav tm="0">
                                          <p:val>
                                            <p:fltVal val="90"/>
                                          </p:val>
                                        </p:tav>
                                        <p:tav tm="100000">
                                          <p:val>
                                            <p:fltVal val="0"/>
                                          </p:val>
                                        </p:tav>
                                      </p:tavLst>
                                    </p:anim>
                                    <p:animEffect transition="in" filter="fade">
                                      <p:cBhvr>
                                        <p:cTn id="30" dur="1000"/>
                                        <p:tgtEl>
                                          <p:spTgt spid="14"/>
                                        </p:tgtEl>
                                      </p:cBhvr>
                                    </p:animEffect>
                                  </p:childTnLst>
                                </p:cTn>
                              </p:par>
                              <p:par>
                                <p:cTn id="31" presetID="3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par>
                                <p:cTn id="37" presetID="3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1000" fill="hold"/>
                                        <p:tgtEl>
                                          <p:spTgt spid="22"/>
                                        </p:tgtEl>
                                        <p:attrNameLst>
                                          <p:attrName>ppt_w</p:attrName>
                                        </p:attrNameLst>
                                      </p:cBhvr>
                                      <p:tavLst>
                                        <p:tav tm="0">
                                          <p:val>
                                            <p:fltVal val="0"/>
                                          </p:val>
                                        </p:tav>
                                        <p:tav tm="100000">
                                          <p:val>
                                            <p:strVal val="#ppt_w"/>
                                          </p:val>
                                        </p:tav>
                                      </p:tavLst>
                                    </p:anim>
                                    <p:anim calcmode="lin" valueType="num">
                                      <p:cBhvr>
                                        <p:cTn id="40" dur="1000" fill="hold"/>
                                        <p:tgtEl>
                                          <p:spTgt spid="22"/>
                                        </p:tgtEl>
                                        <p:attrNameLst>
                                          <p:attrName>ppt_h</p:attrName>
                                        </p:attrNameLst>
                                      </p:cBhvr>
                                      <p:tavLst>
                                        <p:tav tm="0">
                                          <p:val>
                                            <p:fltVal val="0"/>
                                          </p:val>
                                        </p:tav>
                                        <p:tav tm="100000">
                                          <p:val>
                                            <p:strVal val="#ppt_h"/>
                                          </p:val>
                                        </p:tav>
                                      </p:tavLst>
                                    </p:anim>
                                    <p:anim calcmode="lin" valueType="num">
                                      <p:cBhvr>
                                        <p:cTn id="41" dur="1000" fill="hold"/>
                                        <p:tgtEl>
                                          <p:spTgt spid="22"/>
                                        </p:tgtEl>
                                        <p:attrNameLst>
                                          <p:attrName>style.rotation</p:attrName>
                                        </p:attrNameLst>
                                      </p:cBhvr>
                                      <p:tavLst>
                                        <p:tav tm="0">
                                          <p:val>
                                            <p:fltVal val="90"/>
                                          </p:val>
                                        </p:tav>
                                        <p:tav tm="100000">
                                          <p:val>
                                            <p:fltVal val="0"/>
                                          </p:val>
                                        </p:tav>
                                      </p:tavLst>
                                    </p:anim>
                                    <p:animEffect transition="in" filter="fade">
                                      <p:cBhvr>
                                        <p:cTn id="42" dur="1000"/>
                                        <p:tgtEl>
                                          <p:spTgt spid="22"/>
                                        </p:tgtEl>
                                      </p:cBhvr>
                                    </p:animEffect>
                                  </p:childTnLst>
                                </p:cTn>
                              </p:par>
                              <p:par>
                                <p:cTn id="43" presetID="3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1000" fill="hold"/>
                                        <p:tgtEl>
                                          <p:spTgt spid="18"/>
                                        </p:tgtEl>
                                        <p:attrNameLst>
                                          <p:attrName>ppt_w</p:attrName>
                                        </p:attrNameLst>
                                      </p:cBhvr>
                                      <p:tavLst>
                                        <p:tav tm="0">
                                          <p:val>
                                            <p:fltVal val="0"/>
                                          </p:val>
                                        </p:tav>
                                        <p:tav tm="100000">
                                          <p:val>
                                            <p:strVal val="#ppt_w"/>
                                          </p:val>
                                        </p:tav>
                                      </p:tavLst>
                                    </p:anim>
                                    <p:anim calcmode="lin" valueType="num">
                                      <p:cBhvr>
                                        <p:cTn id="46" dur="1000" fill="hold"/>
                                        <p:tgtEl>
                                          <p:spTgt spid="18"/>
                                        </p:tgtEl>
                                        <p:attrNameLst>
                                          <p:attrName>ppt_h</p:attrName>
                                        </p:attrNameLst>
                                      </p:cBhvr>
                                      <p:tavLst>
                                        <p:tav tm="0">
                                          <p:val>
                                            <p:fltVal val="0"/>
                                          </p:val>
                                        </p:tav>
                                        <p:tav tm="100000">
                                          <p:val>
                                            <p:strVal val="#ppt_h"/>
                                          </p:val>
                                        </p:tav>
                                      </p:tavLst>
                                    </p:anim>
                                    <p:anim calcmode="lin" valueType="num">
                                      <p:cBhvr>
                                        <p:cTn id="47" dur="1000" fill="hold"/>
                                        <p:tgtEl>
                                          <p:spTgt spid="18"/>
                                        </p:tgtEl>
                                        <p:attrNameLst>
                                          <p:attrName>style.rotation</p:attrName>
                                        </p:attrNameLst>
                                      </p:cBhvr>
                                      <p:tavLst>
                                        <p:tav tm="0">
                                          <p:val>
                                            <p:fltVal val="90"/>
                                          </p:val>
                                        </p:tav>
                                        <p:tav tm="100000">
                                          <p:val>
                                            <p:fltVal val="0"/>
                                          </p:val>
                                        </p:tav>
                                      </p:tavLst>
                                    </p:anim>
                                    <p:animEffect transition="in" filter="fade">
                                      <p:cBhvr>
                                        <p:cTn id="48" dur="1000"/>
                                        <p:tgtEl>
                                          <p:spTgt spid="18"/>
                                        </p:tgtEl>
                                      </p:cBhvr>
                                    </p:animEffect>
                                  </p:childTnLst>
                                </p:cTn>
                              </p:par>
                              <p:par>
                                <p:cTn id="49" presetID="31"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1000" fill="hold"/>
                                        <p:tgtEl>
                                          <p:spTgt spid="19"/>
                                        </p:tgtEl>
                                        <p:attrNameLst>
                                          <p:attrName>ppt_w</p:attrName>
                                        </p:attrNameLst>
                                      </p:cBhvr>
                                      <p:tavLst>
                                        <p:tav tm="0">
                                          <p:val>
                                            <p:fltVal val="0"/>
                                          </p:val>
                                        </p:tav>
                                        <p:tav tm="100000">
                                          <p:val>
                                            <p:strVal val="#ppt_w"/>
                                          </p:val>
                                        </p:tav>
                                      </p:tavLst>
                                    </p:anim>
                                    <p:anim calcmode="lin" valueType="num">
                                      <p:cBhvr>
                                        <p:cTn id="52" dur="1000" fill="hold"/>
                                        <p:tgtEl>
                                          <p:spTgt spid="19"/>
                                        </p:tgtEl>
                                        <p:attrNameLst>
                                          <p:attrName>ppt_h</p:attrName>
                                        </p:attrNameLst>
                                      </p:cBhvr>
                                      <p:tavLst>
                                        <p:tav tm="0">
                                          <p:val>
                                            <p:fltVal val="0"/>
                                          </p:val>
                                        </p:tav>
                                        <p:tav tm="100000">
                                          <p:val>
                                            <p:strVal val="#ppt_h"/>
                                          </p:val>
                                        </p:tav>
                                      </p:tavLst>
                                    </p:anim>
                                    <p:anim calcmode="lin" valueType="num">
                                      <p:cBhvr>
                                        <p:cTn id="53" dur="1000" fill="hold"/>
                                        <p:tgtEl>
                                          <p:spTgt spid="19"/>
                                        </p:tgtEl>
                                        <p:attrNameLst>
                                          <p:attrName>style.rotation</p:attrName>
                                        </p:attrNameLst>
                                      </p:cBhvr>
                                      <p:tavLst>
                                        <p:tav tm="0">
                                          <p:val>
                                            <p:fltVal val="90"/>
                                          </p:val>
                                        </p:tav>
                                        <p:tav tm="100000">
                                          <p:val>
                                            <p:fltVal val="0"/>
                                          </p:val>
                                        </p:tav>
                                      </p:tavLst>
                                    </p:anim>
                                    <p:animEffect transition="in" filter="fade">
                                      <p:cBhvr>
                                        <p:cTn id="54" dur="1000"/>
                                        <p:tgtEl>
                                          <p:spTgt spid="19"/>
                                        </p:tgtEl>
                                      </p:cBhvr>
                                    </p:animEffect>
                                  </p:childTnLst>
                                </p:cTn>
                              </p:par>
                              <p:par>
                                <p:cTn id="55" presetID="31"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fltVal val="0"/>
                                          </p:val>
                                        </p:tav>
                                        <p:tav tm="100000">
                                          <p:val>
                                            <p:strVal val="#ppt_w"/>
                                          </p:val>
                                        </p:tav>
                                      </p:tavLst>
                                    </p:anim>
                                    <p:anim calcmode="lin" valueType="num">
                                      <p:cBhvr>
                                        <p:cTn id="58" dur="1000" fill="hold"/>
                                        <p:tgtEl>
                                          <p:spTgt spid="17"/>
                                        </p:tgtEl>
                                        <p:attrNameLst>
                                          <p:attrName>ppt_h</p:attrName>
                                        </p:attrNameLst>
                                      </p:cBhvr>
                                      <p:tavLst>
                                        <p:tav tm="0">
                                          <p:val>
                                            <p:fltVal val="0"/>
                                          </p:val>
                                        </p:tav>
                                        <p:tav tm="100000">
                                          <p:val>
                                            <p:strVal val="#ppt_h"/>
                                          </p:val>
                                        </p:tav>
                                      </p:tavLst>
                                    </p:anim>
                                    <p:anim calcmode="lin" valueType="num">
                                      <p:cBhvr>
                                        <p:cTn id="59" dur="1000" fill="hold"/>
                                        <p:tgtEl>
                                          <p:spTgt spid="17"/>
                                        </p:tgtEl>
                                        <p:attrNameLst>
                                          <p:attrName>style.rotation</p:attrName>
                                        </p:attrNameLst>
                                      </p:cBhvr>
                                      <p:tavLst>
                                        <p:tav tm="0">
                                          <p:val>
                                            <p:fltVal val="90"/>
                                          </p:val>
                                        </p:tav>
                                        <p:tav tm="100000">
                                          <p:val>
                                            <p:fltVal val="0"/>
                                          </p:val>
                                        </p:tav>
                                      </p:tavLst>
                                    </p:anim>
                                    <p:animEffect transition="in" filter="fade">
                                      <p:cBhvr>
                                        <p:cTn id="60" dur="1000"/>
                                        <p:tgtEl>
                                          <p:spTgt spid="17"/>
                                        </p:tgtEl>
                                      </p:cBhvr>
                                    </p:animEffect>
                                  </p:childTnLst>
                                </p:cTn>
                              </p:par>
                              <p:par>
                                <p:cTn id="61" presetID="31"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1000" fill="hold"/>
                                        <p:tgtEl>
                                          <p:spTgt spid="20"/>
                                        </p:tgtEl>
                                        <p:attrNameLst>
                                          <p:attrName>ppt_w</p:attrName>
                                        </p:attrNameLst>
                                      </p:cBhvr>
                                      <p:tavLst>
                                        <p:tav tm="0">
                                          <p:val>
                                            <p:fltVal val="0"/>
                                          </p:val>
                                        </p:tav>
                                        <p:tav tm="100000">
                                          <p:val>
                                            <p:strVal val="#ppt_w"/>
                                          </p:val>
                                        </p:tav>
                                      </p:tavLst>
                                    </p:anim>
                                    <p:anim calcmode="lin" valueType="num">
                                      <p:cBhvr>
                                        <p:cTn id="64" dur="1000" fill="hold"/>
                                        <p:tgtEl>
                                          <p:spTgt spid="20"/>
                                        </p:tgtEl>
                                        <p:attrNameLst>
                                          <p:attrName>ppt_h</p:attrName>
                                        </p:attrNameLst>
                                      </p:cBhvr>
                                      <p:tavLst>
                                        <p:tav tm="0">
                                          <p:val>
                                            <p:fltVal val="0"/>
                                          </p:val>
                                        </p:tav>
                                        <p:tav tm="100000">
                                          <p:val>
                                            <p:strVal val="#ppt_h"/>
                                          </p:val>
                                        </p:tav>
                                      </p:tavLst>
                                    </p:anim>
                                    <p:anim calcmode="lin" valueType="num">
                                      <p:cBhvr>
                                        <p:cTn id="65" dur="1000" fill="hold"/>
                                        <p:tgtEl>
                                          <p:spTgt spid="20"/>
                                        </p:tgtEl>
                                        <p:attrNameLst>
                                          <p:attrName>style.rotation</p:attrName>
                                        </p:attrNameLst>
                                      </p:cBhvr>
                                      <p:tavLst>
                                        <p:tav tm="0">
                                          <p:val>
                                            <p:fltVal val="90"/>
                                          </p:val>
                                        </p:tav>
                                        <p:tav tm="100000">
                                          <p:val>
                                            <p:fltVal val="0"/>
                                          </p:val>
                                        </p:tav>
                                      </p:tavLst>
                                    </p:anim>
                                    <p:animEffect transition="in" filter="fade">
                                      <p:cBhvr>
                                        <p:cTn id="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621427" y="1499563"/>
            <a:ext cx="4576197" cy="4513443"/>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lnSpc>
                <a:spcPct val="90000"/>
              </a:lnSpc>
              <a:spcBef>
                <a:spcPts val="1000"/>
              </a:spcBef>
              <a:buClr>
                <a:schemeClr val="dk1"/>
              </a:buClr>
              <a:buSzPts val="1100"/>
            </a:pPr>
            <a:r>
              <a:rPr lang="en-US" dirty="0">
                <a:solidFill>
                  <a:schemeClr val="dk1"/>
                </a:solidFill>
              </a:rPr>
              <a:t>When someone with COVID-19 coughs or sneezes, the virus can get into the air and </a:t>
            </a:r>
            <a:r>
              <a:rPr lang="en-GB" dirty="0">
                <a:solidFill>
                  <a:schemeClr val="tx1"/>
                </a:solidFill>
              </a:rPr>
              <a:t>onto surfaces beside them</a:t>
            </a:r>
            <a:r>
              <a:rPr lang="en-US" dirty="0">
                <a:solidFill>
                  <a:schemeClr val="dk1"/>
                </a:solidFill>
              </a:rPr>
              <a:t>. If other people touch these surfaces, the virus can be on their hands. When they touch their face with their hands or eat without washing their hands, the virus can get inside their body and make them unwell.</a:t>
            </a:r>
          </a:p>
        </p:txBody>
      </p:sp>
      <p:sp>
        <p:nvSpPr>
          <p:cNvPr id="21" name="Title 20"/>
          <p:cNvSpPr>
            <a:spLocks noGrp="1"/>
          </p:cNvSpPr>
          <p:nvPr>
            <p:ph type="title"/>
          </p:nvPr>
        </p:nvSpPr>
        <p:spPr>
          <a:xfrm>
            <a:off x="457198" y="546007"/>
            <a:ext cx="8220075" cy="994306"/>
          </a:xfrm>
        </p:spPr>
        <p:txBody>
          <a:bodyPr/>
          <a:lstStyle/>
          <a:p>
            <a:r>
              <a:rPr lang="en-GB" sz="3600" dirty="0">
                <a:solidFill>
                  <a:srgbClr val="689429"/>
                </a:solidFill>
              </a:rPr>
              <a:t>How Does COVID-19 Spread?</a:t>
            </a:r>
            <a:endParaRPr lang="en-GB" sz="3600" dirty="0">
              <a:solidFill>
                <a:srgbClr val="689429"/>
              </a:solidFill>
              <a:latin typeface="+mn-lt"/>
            </a:endParaRPr>
          </a:p>
        </p:txBody>
      </p:sp>
      <p:sp>
        <p:nvSpPr>
          <p:cNvPr id="4" name="Oval 3"/>
          <p:cNvSpPr/>
          <p:nvPr/>
        </p:nvSpPr>
        <p:spPr>
          <a:xfrm>
            <a:off x="5558887" y="1474503"/>
            <a:ext cx="2829464" cy="2760635"/>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lnSpc>
                <a:spcPct val="90000"/>
              </a:lnSpc>
              <a:spcBef>
                <a:spcPts val="1000"/>
              </a:spcBef>
              <a:buClr>
                <a:schemeClr val="dk1"/>
              </a:buClr>
              <a:buSzPts val="1100"/>
            </a:pPr>
            <a:r>
              <a:rPr lang="en-US" dirty="0">
                <a:solidFill>
                  <a:schemeClr val="dk1"/>
                </a:solidFill>
              </a:rPr>
              <a:t>If a person is close to someone with COVID-19 who coughs or sneezes, they could breathe in the virus.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689173"/>
            <a:ext cx="2781152" cy="2552440"/>
          </a:xfrm>
          <a:prstGeom prst="ellipse">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367923"/>
            <a:ext cx="451629" cy="45124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1183" y="3305040"/>
            <a:ext cx="451629" cy="45124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2087" y="5689818"/>
            <a:ext cx="451629" cy="45124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6509" y="4369782"/>
            <a:ext cx="341316" cy="34102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4426" y="3128653"/>
            <a:ext cx="353074" cy="352773"/>
          </a:xfrm>
          <a:prstGeom prst="rect">
            <a:avLst/>
          </a:prstGeom>
        </p:spPr>
      </p:pic>
    </p:spTree>
    <p:extLst>
      <p:ext uri="{BB962C8B-B14F-4D97-AF65-F5344CB8AC3E}">
        <p14:creationId xmlns:p14="http://schemas.microsoft.com/office/powerpoint/2010/main" val="341951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0" presetClass="path" presetSubtype="0" accel="50000" decel="50000" fill="hold" nodeType="afterEffect">
                                  <p:stCondLst>
                                    <p:cond delay="250"/>
                                  </p:stCondLst>
                                  <p:childTnLst>
                                    <p:animMotion origin="layout" path="M 2.5E-6 -7.40741E-7 L 2.5E-6 -7.40741E-7 C -0.00243 0.00185 -0.00486 0.00417 -0.00746 0.00602 C -0.00851 0.00695 -0.0099 0.00741 -0.01111 0.00833 C -0.01215 0.00949 -0.01285 0.01111 -0.01389 0.01204 C -0.01476 0.01296 -0.0158 0.01366 -0.01667 0.01458 C -0.01788 0.01597 -0.01892 0.01783 -0.02031 0.01945 C -0.02205 0.02153 -0.02465 0.02384 -0.02674 0.02546 C -0.0309 0.03958 -0.03212 0.03889 -0.02951 0.05625 C -0.02917 0.0581 -0.0276 0.05949 -0.02674 0.06111 C -0.02639 0.06227 -0.02621 0.06366 -0.02569 0.06482 C -0.02274 0.07107 -0.02257 0.06968 -0.01927 0.07454 C -0.01476 0.08148 -0.01684 0.07871 -0.01389 0.08426 C -0.01302 0.08588 -0.01198 0.0875 -0.01111 0.08912 C -0.01076 0.09028 -0.01059 0.09167 -0.01007 0.09283 C -0.00903 0.09537 -0.00712 0.09746 -0.00642 0.10023 C -0.00625 0.10139 -0.0059 0.10255 -0.00556 0.10394 C -0.00469 0.10671 -0.00365 0.10949 -0.00278 0.1125 C -0.00243 0.11389 -0.00226 0.11574 -0.00191 0.11736 C 0.00069 0.12986 -0.00069 0.12153 0.00087 0.13195 C 2.5E-6 0.14028 0.00017 0.14259 -0.00191 0.15023 C -0.0033 0.15533 -0.00399 0.16088 -0.00642 0.16505 C -0.0099 0.17037 -0.01285 0.17593 -0.01667 0.18102 C -0.01806 0.18287 -0.01979 0.18496 -0.02118 0.18704 C -0.02222 0.18866 -0.02292 0.19051 -0.02396 0.1919 C -0.02465 0.19306 -0.02587 0.19352 -0.02674 0.19445 C -0.02865 0.19653 -0.03194 0.20162 -0.03316 0.20417 C -0.03385 0.20556 -0.0342 0.20741 -0.0349 0.20903 C -0.03611 0.21158 -0.0375 0.21389 -0.03854 0.21644 C -0.04149 0.22292 -0.03958 0.21991 -0.04236 0.22732 C -0.04306 0.2294 -0.04427 0.23125 -0.04496 0.23357 C -0.04635 0.2375 -0.0474 0.24167 -0.04878 0.24583 C -0.04965 0.24861 -0.05087 0.25139 -0.05139 0.2544 C -0.05556 0.27639 -0.05347 0.26759 -0.05694 0.28125 C -0.06024 0.3169 -0.05955 0.30023 -0.05781 0.35579 C -0.05781 0.3581 -0.05694 0.36621 -0.05608 0.36921 C -0.05521 0.37222 -0.05417 0.375 -0.0533 0.37778 C -0.0526 0.38033 -0.05208 0.38264 -0.05139 0.38519 C -0.04931 0.39306 -0.04757 0.39931 -0.0441 0.40602 C -0.04271 0.40857 -0.04132 0.41111 -0.03958 0.4132 C -0.03698 0.41621 -0.03403 0.41829 -0.03125 0.4206 C -0.02969 0.42199 -0.02812 0.42292 -0.02674 0.42431 C -0.02569 0.425 -0.025 0.42616 -0.02396 0.42685 C -0.02049 0.42871 -0.01441 0.43056 -0.01111 0.43171 C -0.00208 0.43472 -0.01337 0.43102 -0.00278 0.43403 C -0.00156 0.43449 -0.00035 0.43496 0.00087 0.43542 C 0.00365 0.43588 0.00642 0.43611 0.0092 0.43658 C 0.01424 0.43889 0.01094 0.4375 0.01927 0.44028 C 0.02049 0.44051 0.0217 0.44097 0.02292 0.44144 C 0.02379 0.4419 0.02465 0.44236 0.02569 0.44259 C 0.02813 0.44352 0.03056 0.44398 0.03299 0.44514 C 0.0349 0.44607 0.03663 0.44769 0.03854 0.44884 C 0.03941 0.44931 0.04045 0.44931 0.04132 0.45 C 0.04219 0.4507 0.0441 0.45255 0.0441 0.45255 " pathEditMode="relative" ptsTypes="AAAAAAAAAAAAAAAAAAAAAAAAAAAAAAAAAAAAAAAAAAAAAAAAAAAAAA">
                                      <p:cBhvr>
                                        <p:cTn id="13" dur="2000" fill="hold"/>
                                        <p:tgtEl>
                                          <p:spTgt spid="6"/>
                                        </p:tgtEl>
                                        <p:attrNameLst>
                                          <p:attrName>ppt_x</p:attrName>
                                          <p:attrName>ppt_y</p:attrName>
                                        </p:attrNameLst>
                                      </p:cBhvr>
                                    </p:animMotion>
                                  </p:childTnLst>
                                </p:cTn>
                              </p:par>
                              <p:par>
                                <p:cTn id="14" presetID="3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3250"/>
                            </p:stCondLst>
                            <p:childTnLst>
                              <p:par>
                                <p:cTn id="21" presetID="31" presetClass="exit" presetSubtype="0" fill="hold" nodeType="afterEffect">
                                  <p:stCondLst>
                                    <p:cond delay="0"/>
                                  </p:stCondLst>
                                  <p:childTnLst>
                                    <p:anim calcmode="lin" valueType="num">
                                      <p:cBhvr>
                                        <p:cTn id="22" dur="1000"/>
                                        <p:tgtEl>
                                          <p:spTgt spid="6"/>
                                        </p:tgtEl>
                                        <p:attrNameLst>
                                          <p:attrName>ppt_w</p:attrName>
                                        </p:attrNameLst>
                                      </p:cBhvr>
                                      <p:tavLst>
                                        <p:tav tm="0">
                                          <p:val>
                                            <p:strVal val="ppt_w"/>
                                          </p:val>
                                        </p:tav>
                                        <p:tav tm="100000">
                                          <p:val>
                                            <p:fltVal val="0"/>
                                          </p:val>
                                        </p:tav>
                                      </p:tavLst>
                                    </p:anim>
                                    <p:anim calcmode="lin" valueType="num">
                                      <p:cBhvr>
                                        <p:cTn id="23" dur="1000"/>
                                        <p:tgtEl>
                                          <p:spTgt spid="6"/>
                                        </p:tgtEl>
                                        <p:attrNameLst>
                                          <p:attrName>ppt_h</p:attrName>
                                        </p:attrNameLst>
                                      </p:cBhvr>
                                      <p:tavLst>
                                        <p:tav tm="0">
                                          <p:val>
                                            <p:strVal val="ppt_h"/>
                                          </p:val>
                                        </p:tav>
                                        <p:tav tm="100000">
                                          <p:val>
                                            <p:fltVal val="0"/>
                                          </p:val>
                                        </p:tav>
                                      </p:tavLst>
                                    </p:anim>
                                    <p:anim calcmode="lin" valueType="num">
                                      <p:cBhvr>
                                        <p:cTn id="24" dur="1000"/>
                                        <p:tgtEl>
                                          <p:spTgt spid="6"/>
                                        </p:tgtEl>
                                        <p:attrNameLst>
                                          <p:attrName>style.rotation</p:attrName>
                                        </p:attrNameLst>
                                      </p:cBhvr>
                                      <p:tavLst>
                                        <p:tav tm="0">
                                          <p:val>
                                            <p:fltVal val="0"/>
                                          </p:val>
                                        </p:tav>
                                        <p:tav tm="100000">
                                          <p:val>
                                            <p:fltVal val="90"/>
                                          </p:val>
                                        </p:tav>
                                      </p:tavLst>
                                    </p:anim>
                                    <p:animEffect transition="out" filter="fade">
                                      <p:cBhvr>
                                        <p:cTn id="25" dur="1000"/>
                                        <p:tgtEl>
                                          <p:spTgt spid="6"/>
                                        </p:tgtEl>
                                      </p:cBhvr>
                                    </p:animEffect>
                                    <p:set>
                                      <p:cBhvr>
                                        <p:cTn id="26" dur="1" fill="hold">
                                          <p:stCondLst>
                                            <p:cond delay="999"/>
                                          </p:stCondLst>
                                        </p:cTn>
                                        <p:tgtEl>
                                          <p:spTgt spid="6"/>
                                        </p:tgtEl>
                                        <p:attrNameLst>
                                          <p:attrName>style.visibility</p:attrName>
                                        </p:attrNameLst>
                                      </p:cBhvr>
                                      <p:to>
                                        <p:strVal val="hidden"/>
                                      </p:to>
                                    </p:set>
                                  </p:childTnLst>
                                </p:cTn>
                              </p:par>
                              <p:par>
                                <p:cTn id="27" presetID="0" presetClass="path" presetSubtype="0" accel="50000" decel="50000" fill="hold" nodeType="withEffect">
                                  <p:stCondLst>
                                    <p:cond delay="0"/>
                                  </p:stCondLst>
                                  <p:childTnLst>
                                    <p:animMotion origin="layout" path="M -2.77778E-7 5.18519E-6 L -2.77778E-7 5.18519E-6 C -0.004 -0.00115 -0.00799 -0.00277 -0.01198 -0.00369 C -0.02795 -0.00717 -0.04913 -0.00254 -0.0625 -0.00115 C -0.06684 -0.00045 -0.07118 5.18519E-6 -0.07535 0.00117 C -0.08091 0.00279 -0.07865 0.00348 -0.08264 0.00603 C -0.10955 0.02408 -0.08195 0.00348 -0.10295 0.02084 C -0.104 0.02177 -0.10538 0.02223 -0.1066 0.02316 C -0.10851 0.02478 -0.11077 0.02686 -0.11198 0.02941 C -0.11285 0.0308 -0.1132 0.03265 -0.11389 0.03427 C -0.11424 0.03751 -0.11493 0.04075 -0.11476 0.04399 C -0.11424 0.0676 -0.11424 0.06575 -0.11111 0.08195 C -0.11146 0.09168 -0.11059 0.10163 -0.11198 0.11135 C -0.11285 0.11598 -0.11597 0.11922 -0.11754 0.12339 C -0.11823 0.12501 -0.11841 0.12709 -0.11945 0.12848 C -0.12014 0.12941 -0.12118 0.12918 -0.12222 0.12964 C -0.12813 0.13311 -0.12691 0.13357 -0.13316 0.13566 C -0.1349 0.13635 -0.13681 0.13658 -0.13872 0.13705 C -0.14167 0.13774 -0.14479 0.13844 -0.14792 0.13936 C -0.15035 0.14006 -0.15278 0.14098 -0.15521 0.14191 C -0.15608 0.14214 -0.15695 0.14283 -0.15799 0.14307 C -0.15938 0.14353 -0.16094 0.14376 -0.1625 0.14422 C -0.16407 0.14515 -0.16563 0.14607 -0.16719 0.14677 C -0.16962 0.14769 -0.17205 0.14793 -0.17448 0.14908 C -0.17552 0.14978 -0.17622 0.15094 -0.17726 0.15163 C -0.17934 0.15325 -0.1816 0.15464 -0.18368 0.15649 C -0.18525 0.15788 -0.18681 0.15973 -0.1882 0.16135 C -0.19028 0.1639 -0.19236 0.16691 -0.19375 0.16992 C -0.19445 0.17154 -0.19497 0.17316 -0.19549 0.17478 C -0.19132 0.22594 -0.1967 0.19098 -0.18733 0.22501 L -0.17361 0.27524 " pathEditMode="relative" ptsTypes="AAAAAAAAAAAAAAAAAAAAAAAAAAAAAAA">
                                      <p:cBhvr>
                                        <p:cTn id="28" dur="2000" fill="hold"/>
                                        <p:tgtEl>
                                          <p:spTgt spid="7"/>
                                        </p:tgtEl>
                                        <p:attrNameLst>
                                          <p:attrName>ppt_x</p:attrName>
                                          <p:attrName>ppt_y</p:attrName>
                                        </p:attrNameLst>
                                      </p:cBhvr>
                                    </p:animMotion>
                                  </p:childTnLst>
                                </p:cTn>
                              </p:par>
                            </p:childTnLst>
                          </p:cTn>
                        </p:par>
                        <p:par>
                          <p:cTn id="29" fill="hold">
                            <p:stCondLst>
                              <p:cond delay="5250"/>
                            </p:stCondLst>
                            <p:childTnLst>
                              <p:par>
                                <p:cTn id="30" presetID="31" presetClass="exit" presetSubtype="0" fill="hold" nodeType="afterEffect">
                                  <p:stCondLst>
                                    <p:cond delay="0"/>
                                  </p:stCondLst>
                                  <p:childTnLst>
                                    <p:anim calcmode="lin" valueType="num">
                                      <p:cBhvr>
                                        <p:cTn id="31" dur="1000"/>
                                        <p:tgtEl>
                                          <p:spTgt spid="7"/>
                                        </p:tgtEl>
                                        <p:attrNameLst>
                                          <p:attrName>ppt_w</p:attrName>
                                        </p:attrNameLst>
                                      </p:cBhvr>
                                      <p:tavLst>
                                        <p:tav tm="0">
                                          <p:val>
                                            <p:strVal val="ppt_w"/>
                                          </p:val>
                                        </p:tav>
                                        <p:tav tm="100000">
                                          <p:val>
                                            <p:fltVal val="0"/>
                                          </p:val>
                                        </p:tav>
                                      </p:tavLst>
                                    </p:anim>
                                    <p:anim calcmode="lin" valueType="num">
                                      <p:cBhvr>
                                        <p:cTn id="32" dur="1000"/>
                                        <p:tgtEl>
                                          <p:spTgt spid="7"/>
                                        </p:tgtEl>
                                        <p:attrNameLst>
                                          <p:attrName>ppt_h</p:attrName>
                                        </p:attrNameLst>
                                      </p:cBhvr>
                                      <p:tavLst>
                                        <p:tav tm="0">
                                          <p:val>
                                            <p:strVal val="ppt_h"/>
                                          </p:val>
                                        </p:tav>
                                        <p:tav tm="100000">
                                          <p:val>
                                            <p:fltVal val="0"/>
                                          </p:val>
                                        </p:tav>
                                      </p:tavLst>
                                    </p:anim>
                                    <p:anim calcmode="lin" valueType="num">
                                      <p:cBhvr>
                                        <p:cTn id="33" dur="1000"/>
                                        <p:tgtEl>
                                          <p:spTgt spid="7"/>
                                        </p:tgtEl>
                                        <p:attrNameLst>
                                          <p:attrName>style.rotation</p:attrName>
                                        </p:attrNameLst>
                                      </p:cBhvr>
                                      <p:tavLst>
                                        <p:tav tm="0">
                                          <p:val>
                                            <p:fltVal val="0"/>
                                          </p:val>
                                        </p:tav>
                                        <p:tav tm="100000">
                                          <p:val>
                                            <p:fltVal val="90"/>
                                          </p:val>
                                        </p:tav>
                                      </p:tavLst>
                                    </p:anim>
                                    <p:animEffect transition="out" filter="fade">
                                      <p:cBhvr>
                                        <p:cTn id="34" dur="1000"/>
                                        <p:tgtEl>
                                          <p:spTgt spid="7"/>
                                        </p:tgtEl>
                                      </p:cBhvr>
                                    </p:animEffect>
                                    <p:set>
                                      <p:cBhvr>
                                        <p:cTn id="35" dur="1" fill="hold">
                                          <p:stCondLst>
                                            <p:cond delay="999"/>
                                          </p:stCondLst>
                                        </p:cTn>
                                        <p:tgtEl>
                                          <p:spTgt spid="7"/>
                                        </p:tgtEl>
                                        <p:attrNameLst>
                                          <p:attrName>style.visibility</p:attrName>
                                        </p:attrNameLst>
                                      </p:cBhvr>
                                      <p:to>
                                        <p:strVal val="hidden"/>
                                      </p:to>
                                    </p:set>
                                  </p:childTnLst>
                                </p:cTn>
                              </p:par>
                              <p:par>
                                <p:cTn id="36" presetID="0" presetClass="path" presetSubtype="0" accel="50000" decel="50000" fill="hold" nodeType="withEffect">
                                  <p:stCondLst>
                                    <p:cond delay="0"/>
                                  </p:stCondLst>
                                  <p:childTnLst>
                                    <p:animMotion origin="layout" path="M -5.27778E-6 5.18519E-6 L -5.27778E-6 5.18519E-6 C -0.00313 0.00394 -0.0073 0.00695 -0.00921 0.01205 C -0.01216 0.02015 -0.01025 0.01552 -0.01563 0.02547 C -0.01598 0.02686 -0.01615 0.02802 -0.0165 0.02918 C -0.01737 0.03126 -0.01858 0.03311 -0.01928 0.03543 C -0.02049 0.03936 -0.02101 0.04353 -0.02205 0.04769 C -0.0224 0.05117 -0.02275 0.05719 -0.02379 0.06112 C -0.02501 0.06529 -0.02622 0.06922 -0.02744 0.07339 C -0.02657 0.09677 -0.0283 0.10834 -0.02292 0.12709 C -0.02205 0.12987 -0.01824 0.13959 -0.0165 0.14306 C -0.01442 0.14677 -0.01216 0.15024 -0.01008 0.15394 C -0.00921 0.15556 -0.00834 0.15742 -0.0073 0.15881 C -0.00296 0.16482 -0.00157 0.16714 0.00468 0.17223 C 0.00781 0.17501 0.01128 0.17709 0.01475 0.17964 C 0.01631 0.1808 0.0177 0.18219 0.01926 0.18334 C 0.02013 0.18404 0.021 0.18496 0.02204 0.18589 C 0.02378 0.18705 0.02569 0.1882 0.0276 0.18936 C 0.03194 0.1926 0.03315 0.19422 0.03767 0.19793 C 0.03906 0.19931 0.04062 0.2007 0.04218 0.20163 C 0.04305 0.20232 0.04409 0.20256 0.04496 0.20302 C 0.04617 0.20418 0.04739 0.20533 0.0486 0.20649 C 0.04947 0.20742 0.05051 0.20811 0.05138 0.20904 C 0.05295 0.21066 0.05451 0.21228 0.05607 0.2139 C 0.05624 0.21506 0.05659 0.21644 0.05694 0.2176 C 0.05815 0.22177 0.06024 0.22547 0.06058 0.22987 C 0.0611 0.23681 0.06076 0.24376 0.05972 0.2507 C 0.05902 0.25464 0.05607 0.25857 0.05329 0.26043 C 0.05173 0.26135 0.05017 0.26181 0.0486 0.26274 C 0.03871 0.27015 0.04687 0.26598 0.04045 0.26899 C 0.02621 0.28797 0.0361 0.27131 0.03211 0.28357 C 0.02951 0.29191 0.03038 0.28172 0.03038 0.29353 " pathEditMode="relative" ptsTypes="AAAAAAAAAAAAAAAAAAAAAAAAAAAAAAAA">
                                      <p:cBhvr>
                                        <p:cTn id="37" dur="2000" fill="hold"/>
                                        <p:tgtEl>
                                          <p:spTgt spid="10"/>
                                        </p:tgtEl>
                                        <p:attrNameLst>
                                          <p:attrName>ppt_x</p:attrName>
                                          <p:attrName>ppt_y</p:attrName>
                                        </p:attrNameLst>
                                      </p:cBhvr>
                                    </p:animMotion>
                                  </p:childTnLst>
                                </p:cTn>
                              </p:par>
                            </p:childTnLst>
                          </p:cTn>
                        </p:par>
                        <p:par>
                          <p:cTn id="38" fill="hold">
                            <p:stCondLst>
                              <p:cond delay="7250"/>
                            </p:stCondLst>
                            <p:childTnLst>
                              <p:par>
                                <p:cTn id="39" presetID="31" presetClass="exit" presetSubtype="0" fill="hold" nodeType="afterEffect">
                                  <p:stCondLst>
                                    <p:cond delay="0"/>
                                  </p:stCondLst>
                                  <p:childTnLst>
                                    <p:anim calcmode="lin" valueType="num">
                                      <p:cBhvr>
                                        <p:cTn id="40" dur="1000"/>
                                        <p:tgtEl>
                                          <p:spTgt spid="10"/>
                                        </p:tgtEl>
                                        <p:attrNameLst>
                                          <p:attrName>ppt_w</p:attrName>
                                        </p:attrNameLst>
                                      </p:cBhvr>
                                      <p:tavLst>
                                        <p:tav tm="0">
                                          <p:val>
                                            <p:strVal val="ppt_w"/>
                                          </p:val>
                                        </p:tav>
                                        <p:tav tm="100000">
                                          <p:val>
                                            <p:fltVal val="0"/>
                                          </p:val>
                                        </p:tav>
                                      </p:tavLst>
                                    </p:anim>
                                    <p:anim calcmode="lin" valueType="num">
                                      <p:cBhvr>
                                        <p:cTn id="41" dur="1000"/>
                                        <p:tgtEl>
                                          <p:spTgt spid="10"/>
                                        </p:tgtEl>
                                        <p:attrNameLst>
                                          <p:attrName>ppt_h</p:attrName>
                                        </p:attrNameLst>
                                      </p:cBhvr>
                                      <p:tavLst>
                                        <p:tav tm="0">
                                          <p:val>
                                            <p:strVal val="ppt_h"/>
                                          </p:val>
                                        </p:tav>
                                        <p:tav tm="100000">
                                          <p:val>
                                            <p:fltVal val="0"/>
                                          </p:val>
                                        </p:tav>
                                      </p:tavLst>
                                    </p:anim>
                                    <p:anim calcmode="lin" valueType="num">
                                      <p:cBhvr>
                                        <p:cTn id="42" dur="1000"/>
                                        <p:tgtEl>
                                          <p:spTgt spid="10"/>
                                        </p:tgtEl>
                                        <p:attrNameLst>
                                          <p:attrName>style.rotation</p:attrName>
                                        </p:attrNameLst>
                                      </p:cBhvr>
                                      <p:tavLst>
                                        <p:tav tm="0">
                                          <p:val>
                                            <p:fltVal val="0"/>
                                          </p:val>
                                        </p:tav>
                                        <p:tav tm="100000">
                                          <p:val>
                                            <p:fltVal val="90"/>
                                          </p:val>
                                        </p:tav>
                                      </p:tavLst>
                                    </p:anim>
                                    <p:animEffect transition="out" filter="fade">
                                      <p:cBhvr>
                                        <p:cTn id="43" dur="1000"/>
                                        <p:tgtEl>
                                          <p:spTgt spid="10"/>
                                        </p:tgtEl>
                                      </p:cBhvr>
                                    </p:animEffect>
                                    <p:set>
                                      <p:cBhvr>
                                        <p:cTn id="44" dur="1" fill="hold">
                                          <p:stCondLst>
                                            <p:cond delay="999"/>
                                          </p:stCondLst>
                                        </p:cTn>
                                        <p:tgtEl>
                                          <p:spTgt spid="10"/>
                                        </p:tgtEl>
                                        <p:attrNameLst>
                                          <p:attrName>style.visibility</p:attrName>
                                        </p:attrNameLst>
                                      </p:cBhvr>
                                      <p:to>
                                        <p:strVal val="hidden"/>
                                      </p:to>
                                    </p:set>
                                  </p:childTnLst>
                                </p:cTn>
                              </p:par>
                              <p:par>
                                <p:cTn id="45" presetID="0" presetClass="path" presetSubtype="0" accel="50000" decel="50000" fill="hold" nodeType="withEffect">
                                  <p:stCondLst>
                                    <p:cond delay="0"/>
                                  </p:stCondLst>
                                  <p:childTnLst>
                                    <p:animMotion origin="layout" path="M -6.66667E-6 -2.22222E-6 L -6.66667E-6 -2.22222E-6 C -0.00278 0.00139 -0.00626 0.00116 -0.00834 0.00371 C -0.01737 0.01482 -0.01129 0.01459 -0.01563 0.02454 C -0.01685 0.02732 -0.01858 0.02963 -0.02032 0.03195 C -0.02535 0.03912 -0.02518 0.04121 -0.03039 0.04283 C -0.03195 0.04329 -0.03334 0.04375 -0.0349 0.04422 L -0.07431 0.04283 C -0.07674 0.04283 -0.08056 0.04005 -0.08264 0.03912 C -0.08542 0.03797 -0.09098 0.03565 -0.09098 0.03565 C -0.09185 0.0338 -0.09289 0.03241 -0.09358 0.03056 C -0.0941 0.02963 -0.0941 0.02824 -0.09462 0.02709 C -0.09723 0.01945 -0.10053 0.01019 -0.10469 0.00371 C -0.10764 -0.00092 -0.11424 -0.00926 -0.11841 -0.01342 C -0.12014 -0.01504 -0.12205 -0.01666 -0.12396 -0.01828 C -0.12518 -0.01944 -0.12622 -0.02106 -0.12761 -0.02199 C -0.13247 -0.02546 -0.13785 -0.02708 -0.14323 -0.02916 C -0.1533 -0.02893 -0.16337 -0.02916 -0.17344 -0.02801 C -0.17483 -0.02801 -0.17587 -0.02616 -0.17709 -0.02569 C -0.17882 -0.025 -0.18073 -0.025 -0.18264 -0.0243 C -0.18351 -0.02407 -0.18438 -0.02361 -0.18542 -0.02315 C -0.19254 -0.01597 -0.18525 -0.02268 -0.19636 -0.01574 C -0.20365 -0.01134 -0.19393 -0.01528 -0.20278 -0.01088 C -0.20695 -0.00903 -0.20973 -0.00833 -0.21389 -0.00717 C -0.21841 -0.00879 -0.21615 -0.00856 -0.22014 -0.00856 " pathEditMode="relative" ptsTypes="AAAAAAAAAAAAAAAAAAAAAAAAA">
                                      <p:cBhvr>
                                        <p:cTn id="46" dur="2000" fill="hold"/>
                                        <p:tgtEl>
                                          <p:spTgt spid="8"/>
                                        </p:tgtEl>
                                        <p:attrNameLst>
                                          <p:attrName>ppt_x</p:attrName>
                                          <p:attrName>ppt_y</p:attrName>
                                        </p:attrNameLst>
                                      </p:cBhvr>
                                    </p:animMotion>
                                  </p:childTnLst>
                                </p:cTn>
                              </p:par>
                            </p:childTnLst>
                          </p:cTn>
                        </p:par>
                        <p:par>
                          <p:cTn id="47" fill="hold">
                            <p:stCondLst>
                              <p:cond delay="9250"/>
                            </p:stCondLst>
                            <p:childTnLst>
                              <p:par>
                                <p:cTn id="48" presetID="31" presetClass="exit" presetSubtype="0" fill="hold" nodeType="afterEffect">
                                  <p:stCondLst>
                                    <p:cond delay="0"/>
                                  </p:stCondLst>
                                  <p:childTnLst>
                                    <p:anim calcmode="lin" valueType="num">
                                      <p:cBhvr>
                                        <p:cTn id="49" dur="1000"/>
                                        <p:tgtEl>
                                          <p:spTgt spid="8"/>
                                        </p:tgtEl>
                                        <p:attrNameLst>
                                          <p:attrName>ppt_w</p:attrName>
                                        </p:attrNameLst>
                                      </p:cBhvr>
                                      <p:tavLst>
                                        <p:tav tm="0">
                                          <p:val>
                                            <p:strVal val="ppt_w"/>
                                          </p:val>
                                        </p:tav>
                                        <p:tav tm="100000">
                                          <p:val>
                                            <p:fltVal val="0"/>
                                          </p:val>
                                        </p:tav>
                                      </p:tavLst>
                                    </p:anim>
                                    <p:anim calcmode="lin" valueType="num">
                                      <p:cBhvr>
                                        <p:cTn id="50" dur="1000"/>
                                        <p:tgtEl>
                                          <p:spTgt spid="8"/>
                                        </p:tgtEl>
                                        <p:attrNameLst>
                                          <p:attrName>ppt_h</p:attrName>
                                        </p:attrNameLst>
                                      </p:cBhvr>
                                      <p:tavLst>
                                        <p:tav tm="0">
                                          <p:val>
                                            <p:strVal val="ppt_h"/>
                                          </p:val>
                                        </p:tav>
                                        <p:tav tm="100000">
                                          <p:val>
                                            <p:fltVal val="0"/>
                                          </p:val>
                                        </p:tav>
                                      </p:tavLst>
                                    </p:anim>
                                    <p:anim calcmode="lin" valueType="num">
                                      <p:cBhvr>
                                        <p:cTn id="51" dur="1000"/>
                                        <p:tgtEl>
                                          <p:spTgt spid="8"/>
                                        </p:tgtEl>
                                        <p:attrNameLst>
                                          <p:attrName>style.rotation</p:attrName>
                                        </p:attrNameLst>
                                      </p:cBhvr>
                                      <p:tavLst>
                                        <p:tav tm="0">
                                          <p:val>
                                            <p:fltVal val="0"/>
                                          </p:val>
                                        </p:tav>
                                        <p:tav tm="100000">
                                          <p:val>
                                            <p:fltVal val="90"/>
                                          </p:val>
                                        </p:tav>
                                      </p:tavLst>
                                    </p:anim>
                                    <p:animEffect transition="out" filter="fade">
                                      <p:cBhvr>
                                        <p:cTn id="52" dur="1000"/>
                                        <p:tgtEl>
                                          <p:spTgt spid="8"/>
                                        </p:tgtEl>
                                      </p:cBhvr>
                                    </p:animEffect>
                                    <p:set>
                                      <p:cBhvr>
                                        <p:cTn id="53" dur="1" fill="hold">
                                          <p:stCondLst>
                                            <p:cond delay="999"/>
                                          </p:stCondLst>
                                        </p:cTn>
                                        <p:tgtEl>
                                          <p:spTgt spid="8"/>
                                        </p:tgtEl>
                                        <p:attrNameLst>
                                          <p:attrName>style.visibility</p:attrName>
                                        </p:attrNameLst>
                                      </p:cBhvr>
                                      <p:to>
                                        <p:strVal val="hidden"/>
                                      </p:to>
                                    </p:set>
                                  </p:childTnLst>
                                </p:cTn>
                              </p:par>
                              <p:par>
                                <p:cTn id="54" presetID="0" presetClass="path" presetSubtype="0" accel="50000" decel="50000" fill="hold" nodeType="withEffect">
                                  <p:stCondLst>
                                    <p:cond delay="0"/>
                                  </p:stCondLst>
                                  <p:childTnLst>
                                    <p:animMotion origin="layout" path="M 2.5E-6 3.7037E-7 L 2.5E-6 3.7037E-7 C -0.00573 -0.0007 -0.01701 -0.00301 -0.02205 3.7037E-7 C -0.02691 0.00277 -0.0309 0.00787 -0.03403 0.01342 C -0.03628 0.01759 -0.03819 0.02129 -0.04132 0.02453 C -0.0434 0.02639 -0.04566 0.02777 -0.04774 0.02939 C -0.05139 0.03194 -0.05486 0.03495 -0.05885 0.03657 C -0.06667 0.04027 -0.07378 0.04051 -0.08177 0.04143 C -0.09427 0.0412 -0.10677 0.0412 -0.11927 0.04027 C -0.12552 0.03981 -0.13403 0.0368 -0.14045 0.03541 C -0.14444 0.03449 -0.14844 0.03402 -0.15226 0.03287 C -0.15608 0.03194 -0.16024 0.03009 -0.16423 0.02939 C -0.16753 0.0287 -0.17101 0.02847 -0.1743 0.02801 C -0.17535 0.02777 -0.17621 0.02708 -0.17708 0.02685 C -0.19618 0.02268 -0.19375 0.02453 -0.2184 0.02569 C -0.22153 0.02731 -0.225 0.0287 -0.2276 0.03171 C -0.22917 0.03356 -0.22969 0.03657 -0.23021 0.03912 C -0.22969 0.04305 -0.22934 0.04745 -0.22847 0.05139 C -0.22812 0.05277 -0.22708 0.0537 -0.22656 0.05509 C -0.22621 0.05602 -0.22604 0.0574 -0.22569 0.05856 C -0.22396 0.06435 -0.22222 0.07014 -0.22014 0.07569 C -0.21962 0.07731 -0.21892 0.07893 -0.2184 0.08055 C -0.21632 0.08703 -0.21441 0.09352 -0.21285 0.10023 C -0.21215 0.1037 -0.21163 0.10764 -0.21111 0.11111 C -0.21128 0.11319 -0.21128 0.11551 -0.21198 0.11736 C -0.21319 0.12083 -0.21649 0.1243 -0.2184 0.12708 C -0.21944 0.1287 -0.22014 0.13032 -0.22118 0.13194 L -0.22292 0.17361 " pathEditMode="relative" ptsTypes="AAAAAAAAAAAAAAAAAAAAAAAAAAAA">
                                      <p:cBhvr>
                                        <p:cTn id="55" dur="2000" fill="hold"/>
                                        <p:tgtEl>
                                          <p:spTgt spid="9"/>
                                        </p:tgtEl>
                                        <p:attrNameLst>
                                          <p:attrName>ppt_x</p:attrName>
                                          <p:attrName>ppt_y</p:attrName>
                                        </p:attrNameLst>
                                      </p:cBhvr>
                                    </p:animMotion>
                                  </p:childTnLst>
                                </p:cTn>
                              </p:par>
                            </p:childTnLst>
                          </p:cTn>
                        </p:par>
                        <p:par>
                          <p:cTn id="56" fill="hold">
                            <p:stCondLst>
                              <p:cond delay="11250"/>
                            </p:stCondLst>
                            <p:childTnLst>
                              <p:par>
                                <p:cTn id="57" presetID="31" presetClass="exit" presetSubtype="0" fill="hold" nodeType="afterEffect">
                                  <p:stCondLst>
                                    <p:cond delay="0"/>
                                  </p:stCondLst>
                                  <p:childTnLst>
                                    <p:anim calcmode="lin" valueType="num">
                                      <p:cBhvr>
                                        <p:cTn id="58" dur="1000"/>
                                        <p:tgtEl>
                                          <p:spTgt spid="9"/>
                                        </p:tgtEl>
                                        <p:attrNameLst>
                                          <p:attrName>ppt_w</p:attrName>
                                        </p:attrNameLst>
                                      </p:cBhvr>
                                      <p:tavLst>
                                        <p:tav tm="0">
                                          <p:val>
                                            <p:strVal val="ppt_w"/>
                                          </p:val>
                                        </p:tav>
                                        <p:tav tm="100000">
                                          <p:val>
                                            <p:fltVal val="0"/>
                                          </p:val>
                                        </p:tav>
                                      </p:tavLst>
                                    </p:anim>
                                    <p:anim calcmode="lin" valueType="num">
                                      <p:cBhvr>
                                        <p:cTn id="59" dur="1000"/>
                                        <p:tgtEl>
                                          <p:spTgt spid="9"/>
                                        </p:tgtEl>
                                        <p:attrNameLst>
                                          <p:attrName>ppt_h</p:attrName>
                                        </p:attrNameLst>
                                      </p:cBhvr>
                                      <p:tavLst>
                                        <p:tav tm="0">
                                          <p:val>
                                            <p:strVal val="ppt_h"/>
                                          </p:val>
                                        </p:tav>
                                        <p:tav tm="100000">
                                          <p:val>
                                            <p:fltVal val="0"/>
                                          </p:val>
                                        </p:tav>
                                      </p:tavLst>
                                    </p:anim>
                                    <p:anim calcmode="lin" valueType="num">
                                      <p:cBhvr>
                                        <p:cTn id="60" dur="1000"/>
                                        <p:tgtEl>
                                          <p:spTgt spid="9"/>
                                        </p:tgtEl>
                                        <p:attrNameLst>
                                          <p:attrName>style.rotation</p:attrName>
                                        </p:attrNameLst>
                                      </p:cBhvr>
                                      <p:tavLst>
                                        <p:tav tm="0">
                                          <p:val>
                                            <p:fltVal val="0"/>
                                          </p:val>
                                        </p:tav>
                                        <p:tav tm="100000">
                                          <p:val>
                                            <p:fltVal val="90"/>
                                          </p:val>
                                        </p:tav>
                                      </p:tavLst>
                                    </p:anim>
                                    <p:animEffect transition="out" filter="fade">
                                      <p:cBhvr>
                                        <p:cTn id="61" dur="1000"/>
                                        <p:tgtEl>
                                          <p:spTgt spid="9"/>
                                        </p:tgtEl>
                                      </p:cBhvr>
                                    </p:animEffect>
                                    <p:set>
                                      <p:cBhvr>
                                        <p:cTn id="62"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52234" y="1409147"/>
            <a:ext cx="2471128" cy="2510405"/>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COVID-19 can cause a high temperature, a sore throat and a cough.</a:t>
            </a:r>
          </a:p>
        </p:txBody>
      </p:sp>
      <p:sp>
        <p:nvSpPr>
          <p:cNvPr id="21" name="Title 20"/>
          <p:cNvSpPr>
            <a:spLocks noGrp="1"/>
          </p:cNvSpPr>
          <p:nvPr>
            <p:ph type="title"/>
          </p:nvPr>
        </p:nvSpPr>
        <p:spPr>
          <a:xfrm>
            <a:off x="83891" y="546007"/>
            <a:ext cx="8954110" cy="994306"/>
          </a:xfrm>
        </p:spPr>
        <p:txBody>
          <a:bodyPr/>
          <a:lstStyle/>
          <a:p>
            <a:r>
              <a:rPr lang="en-GB" sz="3600" dirty="0">
                <a:solidFill>
                  <a:srgbClr val="689429"/>
                </a:solidFill>
              </a:rPr>
              <a:t>How Does COVID-19 Make People Feel?</a:t>
            </a:r>
            <a:endParaRPr lang="en-GB" sz="3600" dirty="0">
              <a:solidFill>
                <a:srgbClr val="689429"/>
              </a:solidFill>
              <a:latin typeface="+mn-lt"/>
            </a:endParaRPr>
          </a:p>
        </p:txBody>
      </p:sp>
      <p:sp>
        <p:nvSpPr>
          <p:cNvPr id="6" name="Oval 5"/>
          <p:cNvSpPr/>
          <p:nvPr/>
        </p:nvSpPr>
        <p:spPr>
          <a:xfrm>
            <a:off x="1996042" y="3662176"/>
            <a:ext cx="2471128" cy="2510405"/>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Most people feel unwell for a few days and get better at home with lots of rest.</a:t>
            </a:r>
          </a:p>
        </p:txBody>
      </p:sp>
      <p:sp>
        <p:nvSpPr>
          <p:cNvPr id="7" name="Oval 6"/>
          <p:cNvSpPr/>
          <p:nvPr/>
        </p:nvSpPr>
        <p:spPr>
          <a:xfrm>
            <a:off x="3965559" y="1838733"/>
            <a:ext cx="2471128" cy="2510405"/>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A smaller number of people feel very ill and need to go to hospital.</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36238"/>
          <a:stretch/>
        </p:blipFill>
        <p:spPr>
          <a:xfrm>
            <a:off x="6599686" y="1540313"/>
            <a:ext cx="1596118" cy="2874933"/>
          </a:xfrm>
          <a:prstGeom prst="rect">
            <a:avLst/>
          </a:prstGeom>
        </p:spPr>
      </p:pic>
      <p:sp>
        <p:nvSpPr>
          <p:cNvPr id="11" name="Oval 10"/>
          <p:cNvSpPr/>
          <p:nvPr/>
        </p:nvSpPr>
        <p:spPr>
          <a:xfrm>
            <a:off x="6241491" y="3893425"/>
            <a:ext cx="2312507" cy="2353229"/>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Other people won’t feel ill at all but can still pass the virus on.</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8646" y="2299211"/>
            <a:ext cx="451629" cy="451244"/>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812" y="4691756"/>
            <a:ext cx="451629" cy="451244"/>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3479" y="5087015"/>
            <a:ext cx="451629" cy="451244"/>
          </a:xfrm>
          <a:prstGeom prst="rect">
            <a:avLst/>
          </a:prstGeom>
        </p:spPr>
      </p:pic>
    </p:spTree>
    <p:extLst>
      <p:ext uri="{BB962C8B-B14F-4D97-AF65-F5344CB8AC3E}">
        <p14:creationId xmlns:p14="http://schemas.microsoft.com/office/powerpoint/2010/main" val="85804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fltVal val="0"/>
                                          </p:val>
                                        </p:tav>
                                        <p:tav tm="100000">
                                          <p:val>
                                            <p:strVal val="#ppt_w"/>
                                          </p:val>
                                        </p:tav>
                                      </p:tavLst>
                                    </p:anim>
                                    <p:anim calcmode="lin" valueType="num">
                                      <p:cBhvr>
                                        <p:cTn id="29" dur="1000" fill="hold"/>
                                        <p:tgtEl>
                                          <p:spTgt spid="12"/>
                                        </p:tgtEl>
                                        <p:attrNameLst>
                                          <p:attrName>ppt_h</p:attrName>
                                        </p:attrNameLst>
                                      </p:cBhvr>
                                      <p:tavLst>
                                        <p:tav tm="0">
                                          <p:val>
                                            <p:fltVal val="0"/>
                                          </p:val>
                                        </p:tav>
                                        <p:tav tm="100000">
                                          <p:val>
                                            <p:strVal val="#ppt_h"/>
                                          </p:val>
                                        </p:tav>
                                      </p:tavLst>
                                    </p:anim>
                                    <p:anim calcmode="lin" valueType="num">
                                      <p:cBhvr>
                                        <p:cTn id="30" dur="1000" fill="hold"/>
                                        <p:tgtEl>
                                          <p:spTgt spid="12"/>
                                        </p:tgtEl>
                                        <p:attrNameLst>
                                          <p:attrName>style.rotation</p:attrName>
                                        </p:attrNameLst>
                                      </p:cBhvr>
                                      <p:tavLst>
                                        <p:tav tm="0">
                                          <p:val>
                                            <p:fltVal val="90"/>
                                          </p:val>
                                        </p:tav>
                                        <p:tav tm="100000">
                                          <p:val>
                                            <p:fltVal val="0"/>
                                          </p:val>
                                        </p:tav>
                                      </p:tavLst>
                                    </p:anim>
                                    <p:animEffect transition="in" filter="fade">
                                      <p:cBhvr>
                                        <p:cTn id="31" dur="1000"/>
                                        <p:tgtEl>
                                          <p:spTgt spid="12"/>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 calcmode="lin" valueType="num">
                                      <p:cBhvr>
                                        <p:cTn id="37" dur="1000" fill="hold"/>
                                        <p:tgtEl>
                                          <p:spTgt spid="13"/>
                                        </p:tgtEl>
                                        <p:attrNameLst>
                                          <p:attrName>style.rotation</p:attrName>
                                        </p:attrNameLst>
                                      </p:cBhvr>
                                      <p:tavLst>
                                        <p:tav tm="0">
                                          <p:val>
                                            <p:fltVal val="90"/>
                                          </p:val>
                                        </p:tav>
                                        <p:tav tm="100000">
                                          <p:val>
                                            <p:fltVal val="0"/>
                                          </p:val>
                                        </p:tav>
                                      </p:tavLst>
                                    </p:anim>
                                    <p:animEffect transition="in" filter="fade">
                                      <p:cBhvr>
                                        <p:cTn id="38" dur="1000"/>
                                        <p:tgtEl>
                                          <p:spTgt spid="13"/>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83891" y="764121"/>
            <a:ext cx="8954110" cy="994306"/>
          </a:xfrm>
        </p:spPr>
        <p:txBody>
          <a:bodyPr/>
          <a:lstStyle/>
          <a:p>
            <a:pPr algn="ctr"/>
            <a:r>
              <a:rPr lang="en-GB" sz="3600" dirty="0">
                <a:solidFill>
                  <a:srgbClr val="689429"/>
                </a:solidFill>
              </a:rPr>
              <a:t>How Can We Stop the Virus From Spreading?</a:t>
            </a:r>
            <a:endParaRPr lang="en-GB" sz="3600" dirty="0">
              <a:solidFill>
                <a:srgbClr val="689429"/>
              </a:solidFill>
              <a:latin typeface="+mn-lt"/>
            </a:endParaRPr>
          </a:p>
        </p:txBody>
      </p:sp>
      <p:sp>
        <p:nvSpPr>
          <p:cNvPr id="6" name="Oval 5"/>
          <p:cNvSpPr/>
          <p:nvPr/>
        </p:nvSpPr>
        <p:spPr>
          <a:xfrm>
            <a:off x="5403213" y="3347207"/>
            <a:ext cx="2324857" cy="2368113"/>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Washing our hands</a:t>
            </a:r>
          </a:p>
        </p:txBody>
      </p:sp>
      <p:sp>
        <p:nvSpPr>
          <p:cNvPr id="8" name="Oval 7"/>
          <p:cNvSpPr/>
          <p:nvPr/>
        </p:nvSpPr>
        <p:spPr>
          <a:xfrm>
            <a:off x="648807" y="3739595"/>
            <a:ext cx="2312507" cy="2353229"/>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Staying at home if we have a high temperature, a sore throat or a cough</a:t>
            </a:r>
          </a:p>
        </p:txBody>
      </p:sp>
      <p:sp>
        <p:nvSpPr>
          <p:cNvPr id="3" name="TextBox 2"/>
          <p:cNvSpPr txBox="1"/>
          <p:nvPr/>
        </p:nvSpPr>
        <p:spPr>
          <a:xfrm>
            <a:off x="648807" y="1944326"/>
            <a:ext cx="5684880" cy="341632"/>
          </a:xfrm>
          <a:prstGeom prst="rect">
            <a:avLst/>
          </a:prstGeom>
          <a:noFill/>
        </p:spPr>
        <p:txBody>
          <a:bodyPr wrap="square" rtlCol="0">
            <a:spAutoFit/>
          </a:bodyPr>
          <a:lstStyle/>
          <a:p>
            <a:pPr lvl="0">
              <a:lnSpc>
                <a:spcPct val="90000"/>
              </a:lnSpc>
              <a:spcBef>
                <a:spcPts val="1000"/>
              </a:spcBef>
            </a:pPr>
            <a:r>
              <a:rPr lang="en-US" dirty="0">
                <a:solidFill>
                  <a:schemeClr val="dk1"/>
                </a:solidFill>
              </a:rPr>
              <a:t>We can all help to stop the virus from spreading by:</a:t>
            </a:r>
          </a:p>
        </p:txBody>
      </p:sp>
      <p:sp>
        <p:nvSpPr>
          <p:cNvPr id="10" name="Oval 9"/>
          <p:cNvSpPr/>
          <p:nvPr/>
        </p:nvSpPr>
        <p:spPr>
          <a:xfrm>
            <a:off x="2450321" y="2327100"/>
            <a:ext cx="1982545" cy="1992021"/>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Socially distancing</a:t>
            </a:r>
            <a:endParaRPr lang="en-US" dirty="0">
              <a:solidFill>
                <a:schemeClr val="dk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94328">
            <a:off x="6329455" y="4647635"/>
            <a:ext cx="2085561" cy="16664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5971" y="4938346"/>
            <a:ext cx="1830552" cy="1246757"/>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522423" y="1920545"/>
            <a:ext cx="820583" cy="2398576"/>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142686" y="2367126"/>
            <a:ext cx="701866" cy="2273070"/>
          </a:xfrm>
          <a:prstGeom prst="rect">
            <a:avLst/>
          </a:prstGeom>
        </p:spPr>
      </p:pic>
      <p:grpSp>
        <p:nvGrpSpPr>
          <p:cNvPr id="15" name="Group 14"/>
          <p:cNvGrpSpPr/>
          <p:nvPr/>
        </p:nvGrpSpPr>
        <p:grpSpPr>
          <a:xfrm rot="20864669">
            <a:off x="4727895" y="2829049"/>
            <a:ext cx="3007290" cy="485636"/>
            <a:chOff x="894253" y="4145087"/>
            <a:chExt cx="3540434" cy="485636"/>
          </a:xfrm>
        </p:grpSpPr>
        <p:sp>
          <p:nvSpPr>
            <p:cNvPr id="16" name="Right Arrow 15"/>
            <p:cNvSpPr/>
            <p:nvPr/>
          </p:nvSpPr>
          <p:spPr>
            <a:xfrm>
              <a:off x="2205655" y="4145088"/>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10800000">
              <a:off x="894253" y="4145087"/>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967593" y="4274680"/>
              <a:ext cx="409516" cy="224392"/>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3943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par>
                          <p:cTn id="30" fill="hold">
                            <p:stCondLst>
                              <p:cond delay="2000"/>
                            </p:stCondLst>
                            <p:childTnLst>
                              <p:par>
                                <p:cTn id="31" presetID="31"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par>
                                <p:cTn id="37" presetID="22" presetClass="entr" presetSubtype="4"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67112" y="610584"/>
            <a:ext cx="8954110" cy="994306"/>
          </a:xfrm>
        </p:spPr>
        <p:txBody>
          <a:bodyPr/>
          <a:lstStyle/>
          <a:p>
            <a:pPr algn="ctr"/>
            <a:r>
              <a:rPr lang="en-GB" sz="3600" dirty="0">
                <a:solidFill>
                  <a:srgbClr val="689429"/>
                </a:solidFill>
              </a:rPr>
              <a:t>Washing Our Hands</a:t>
            </a:r>
            <a:endParaRPr lang="en-GB" sz="3600" dirty="0">
              <a:solidFill>
                <a:srgbClr val="689429"/>
              </a:solidFill>
              <a:latin typeface="+mn-lt"/>
            </a:endParaRPr>
          </a:p>
        </p:txBody>
      </p:sp>
      <p:sp>
        <p:nvSpPr>
          <p:cNvPr id="6" name="Oval 5"/>
          <p:cNvSpPr/>
          <p:nvPr/>
        </p:nvSpPr>
        <p:spPr>
          <a:xfrm>
            <a:off x="1132514" y="2520502"/>
            <a:ext cx="2097723" cy="2131065"/>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When we come into our houses from being outside</a:t>
            </a:r>
          </a:p>
        </p:txBody>
      </p:sp>
      <p:sp>
        <p:nvSpPr>
          <p:cNvPr id="8" name="Oval 7"/>
          <p:cNvSpPr/>
          <p:nvPr/>
        </p:nvSpPr>
        <p:spPr>
          <a:xfrm>
            <a:off x="3313386" y="3637491"/>
            <a:ext cx="2517227" cy="2455334"/>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When we go into another building, such as school, nursery or someone else’s house</a:t>
            </a:r>
          </a:p>
        </p:txBody>
      </p:sp>
      <p:sp>
        <p:nvSpPr>
          <p:cNvPr id="3" name="TextBox 2"/>
          <p:cNvSpPr txBox="1"/>
          <p:nvPr/>
        </p:nvSpPr>
        <p:spPr>
          <a:xfrm>
            <a:off x="657195" y="1489425"/>
            <a:ext cx="7739543" cy="1217769"/>
          </a:xfrm>
          <a:prstGeom prst="rect">
            <a:avLst/>
          </a:prstGeom>
          <a:noFill/>
        </p:spPr>
        <p:txBody>
          <a:bodyPr wrap="square" rtlCol="0">
            <a:spAutoFit/>
          </a:bodyPr>
          <a:lstStyle/>
          <a:p>
            <a:pPr>
              <a:lnSpc>
                <a:spcPct val="90000"/>
              </a:lnSpc>
              <a:spcBef>
                <a:spcPts val="1000"/>
              </a:spcBef>
            </a:pPr>
            <a:r>
              <a:rPr lang="en-US" dirty="0">
                <a:solidFill>
                  <a:schemeClr val="dk1"/>
                </a:solidFill>
              </a:rPr>
              <a:t>We should wash our hands for at least 20 seconds lots of times every day using soap and warm water. It is especially important to wash our hands at these times:</a:t>
            </a:r>
          </a:p>
          <a:p>
            <a:pPr lvl="0">
              <a:lnSpc>
                <a:spcPct val="90000"/>
              </a:lnSpc>
              <a:spcBef>
                <a:spcPts val="1000"/>
              </a:spcBef>
            </a:pPr>
            <a:endParaRPr lang="en-US" dirty="0">
              <a:solidFill>
                <a:schemeClr val="dk1"/>
              </a:solidFill>
            </a:endParaRPr>
          </a:p>
        </p:txBody>
      </p:sp>
      <p:sp>
        <p:nvSpPr>
          <p:cNvPr id="10" name="Oval 9"/>
          <p:cNvSpPr/>
          <p:nvPr/>
        </p:nvSpPr>
        <p:spPr>
          <a:xfrm>
            <a:off x="5458437" y="2366286"/>
            <a:ext cx="1432724" cy="1439570"/>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Before we eat</a:t>
            </a:r>
          </a:p>
        </p:txBody>
      </p:sp>
      <p:sp>
        <p:nvSpPr>
          <p:cNvPr id="7" name="Oval 6"/>
          <p:cNvSpPr/>
          <p:nvPr/>
        </p:nvSpPr>
        <p:spPr>
          <a:xfrm>
            <a:off x="6729752" y="3894363"/>
            <a:ext cx="1658598" cy="1666524"/>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After we go to the toilet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4799" y="4506228"/>
            <a:ext cx="1170754" cy="180249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8131" y="2464271"/>
            <a:ext cx="1631643" cy="141614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0176" y="4427979"/>
            <a:ext cx="2414247" cy="1644302"/>
          </a:xfrm>
          <a:prstGeom prst="rect">
            <a:avLst/>
          </a:prstGeom>
        </p:spPr>
      </p:pic>
    </p:spTree>
    <p:extLst>
      <p:ext uri="{BB962C8B-B14F-4D97-AF65-F5344CB8AC3E}">
        <p14:creationId xmlns:p14="http://schemas.microsoft.com/office/powerpoint/2010/main" val="330396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par>
                          <p:cTn id="24" fill="hold">
                            <p:stCondLst>
                              <p:cond delay="2000"/>
                            </p:stCondLst>
                            <p:childTnLst>
                              <p:par>
                                <p:cTn id="25" presetID="31"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par>
                                <p:cTn id="38" presetID="22" presetClass="entr" presetSubtype="4"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83890" y="610584"/>
            <a:ext cx="8954110" cy="994306"/>
          </a:xfrm>
        </p:spPr>
        <p:txBody>
          <a:bodyPr/>
          <a:lstStyle/>
          <a:p>
            <a:pPr algn="ctr"/>
            <a:r>
              <a:rPr lang="en-GB" sz="3600" dirty="0">
                <a:solidFill>
                  <a:srgbClr val="689429"/>
                </a:solidFill>
              </a:rPr>
              <a:t>Feeling Ill</a:t>
            </a:r>
            <a:endParaRPr lang="en-GB" sz="3600" dirty="0">
              <a:solidFill>
                <a:srgbClr val="689429"/>
              </a:solidFill>
              <a:latin typeface="+mn-lt"/>
            </a:endParaRPr>
          </a:p>
        </p:txBody>
      </p:sp>
      <p:sp>
        <p:nvSpPr>
          <p:cNvPr id="6" name="Oval 5"/>
          <p:cNvSpPr/>
          <p:nvPr/>
        </p:nvSpPr>
        <p:spPr>
          <a:xfrm>
            <a:off x="804266" y="2842572"/>
            <a:ext cx="2351074" cy="2326636"/>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A high temperature</a:t>
            </a:r>
          </a:p>
        </p:txBody>
      </p:sp>
      <p:sp>
        <p:nvSpPr>
          <p:cNvPr id="8" name="Oval 7"/>
          <p:cNvSpPr/>
          <p:nvPr/>
        </p:nvSpPr>
        <p:spPr>
          <a:xfrm>
            <a:off x="3575761" y="1984156"/>
            <a:ext cx="2109516" cy="2137094"/>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A sore throat</a:t>
            </a:r>
          </a:p>
        </p:txBody>
      </p:sp>
      <p:sp>
        <p:nvSpPr>
          <p:cNvPr id="3" name="TextBox 2"/>
          <p:cNvSpPr txBox="1"/>
          <p:nvPr/>
        </p:nvSpPr>
        <p:spPr>
          <a:xfrm>
            <a:off x="657195" y="1489425"/>
            <a:ext cx="7739543" cy="341632"/>
          </a:xfrm>
          <a:prstGeom prst="rect">
            <a:avLst/>
          </a:prstGeom>
          <a:noFill/>
        </p:spPr>
        <p:txBody>
          <a:bodyPr wrap="square" rtlCol="0">
            <a:spAutoFit/>
          </a:bodyPr>
          <a:lstStyle/>
          <a:p>
            <a:pPr lvl="0">
              <a:lnSpc>
                <a:spcPct val="90000"/>
              </a:lnSpc>
              <a:spcBef>
                <a:spcPts val="1000"/>
              </a:spcBef>
            </a:pPr>
            <a:r>
              <a:rPr lang="en-US" dirty="0">
                <a:solidFill>
                  <a:schemeClr val="dk1"/>
                </a:solidFill>
              </a:rPr>
              <a:t>The main symptoms of COVID-19 are:</a:t>
            </a:r>
          </a:p>
        </p:txBody>
      </p:sp>
      <p:sp>
        <p:nvSpPr>
          <p:cNvPr id="2" name="Rectangle 1"/>
          <p:cNvSpPr/>
          <p:nvPr/>
        </p:nvSpPr>
        <p:spPr>
          <a:xfrm>
            <a:off x="3665989" y="5429878"/>
            <a:ext cx="5024365" cy="637672"/>
          </a:xfrm>
          <a:prstGeom prst="rect">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buClr>
                <a:schemeClr val="dk1"/>
              </a:buClr>
              <a:buSzPts val="1100"/>
            </a:pPr>
            <a:r>
              <a:rPr lang="en-US" dirty="0">
                <a:solidFill>
                  <a:schemeClr val="dk1"/>
                </a:solidFill>
              </a:rPr>
              <a:t>If we have any of these symptoms or someone in our house does, we need to stay at home.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290" y="4232057"/>
            <a:ext cx="2908135" cy="142053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3583" y="1608770"/>
            <a:ext cx="2214973" cy="1918021"/>
          </a:xfrm>
          <a:prstGeom prst="rect">
            <a:avLst/>
          </a:prstGeom>
        </p:spPr>
      </p:pic>
      <p:sp>
        <p:nvSpPr>
          <p:cNvPr id="11" name="Oval 10"/>
          <p:cNvSpPr/>
          <p:nvPr/>
        </p:nvSpPr>
        <p:spPr>
          <a:xfrm>
            <a:off x="6097408" y="3152294"/>
            <a:ext cx="2007322" cy="2016914"/>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A cough</a:t>
            </a:r>
          </a:p>
        </p:txBody>
      </p:sp>
    </p:spTree>
    <p:extLst>
      <p:ext uri="{BB962C8B-B14F-4D97-AF65-F5344CB8AC3E}">
        <p14:creationId xmlns:p14="http://schemas.microsoft.com/office/powerpoint/2010/main" val="212415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right)">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2"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83890" y="610584"/>
            <a:ext cx="8954110" cy="994306"/>
          </a:xfrm>
        </p:spPr>
        <p:txBody>
          <a:bodyPr/>
          <a:lstStyle/>
          <a:p>
            <a:pPr algn="ctr"/>
            <a:r>
              <a:rPr lang="en-GB" sz="3600" dirty="0">
                <a:solidFill>
                  <a:srgbClr val="689429"/>
                </a:solidFill>
              </a:rPr>
              <a:t>Socially Distancing</a:t>
            </a:r>
            <a:endParaRPr lang="en-GB" sz="3600" dirty="0">
              <a:solidFill>
                <a:srgbClr val="689429"/>
              </a:solidFill>
              <a:latin typeface="+mn-lt"/>
            </a:endParaRPr>
          </a:p>
        </p:txBody>
      </p:sp>
      <p:sp>
        <p:nvSpPr>
          <p:cNvPr id="6" name="Oval 5"/>
          <p:cNvSpPr/>
          <p:nvPr/>
        </p:nvSpPr>
        <p:spPr>
          <a:xfrm>
            <a:off x="755650" y="4226984"/>
            <a:ext cx="2030136" cy="2009035"/>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Two </a:t>
            </a:r>
            <a:r>
              <a:rPr lang="en-US" dirty="0" err="1">
                <a:solidFill>
                  <a:schemeClr val="dk1"/>
                </a:solidFill>
              </a:rPr>
              <a:t>metres</a:t>
            </a:r>
            <a:r>
              <a:rPr lang="en-US" dirty="0">
                <a:solidFill>
                  <a:schemeClr val="dk1"/>
                </a:solidFill>
              </a:rPr>
              <a:t> is about the same length as a bed.</a:t>
            </a:r>
          </a:p>
        </p:txBody>
      </p:sp>
      <p:sp>
        <p:nvSpPr>
          <p:cNvPr id="8" name="Oval 7"/>
          <p:cNvSpPr/>
          <p:nvPr/>
        </p:nvSpPr>
        <p:spPr>
          <a:xfrm>
            <a:off x="6615392" y="2026190"/>
            <a:ext cx="1770342" cy="1764106"/>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Or as long as a car.</a:t>
            </a:r>
          </a:p>
        </p:txBody>
      </p:sp>
      <p:sp>
        <p:nvSpPr>
          <p:cNvPr id="3" name="TextBox 2"/>
          <p:cNvSpPr txBox="1"/>
          <p:nvPr/>
        </p:nvSpPr>
        <p:spPr>
          <a:xfrm>
            <a:off x="657195" y="1489425"/>
            <a:ext cx="7739543" cy="590931"/>
          </a:xfrm>
          <a:prstGeom prst="rect">
            <a:avLst/>
          </a:prstGeom>
          <a:noFill/>
        </p:spPr>
        <p:txBody>
          <a:bodyPr wrap="square" rtlCol="0">
            <a:spAutoFit/>
          </a:bodyPr>
          <a:lstStyle/>
          <a:p>
            <a:pPr lvl="0">
              <a:lnSpc>
                <a:spcPct val="90000"/>
              </a:lnSpc>
              <a:spcBef>
                <a:spcPts val="1000"/>
              </a:spcBef>
              <a:buClr>
                <a:schemeClr val="dk1"/>
              </a:buClr>
              <a:buSzPts val="1100"/>
            </a:pPr>
            <a:r>
              <a:rPr lang="en-US" dirty="0">
                <a:solidFill>
                  <a:schemeClr val="dk1"/>
                </a:solidFill>
              </a:rPr>
              <a:t>Socially distancing means staying at least </a:t>
            </a:r>
            <a:r>
              <a:rPr lang="en-US" b="1" dirty="0">
                <a:solidFill>
                  <a:srgbClr val="689429"/>
                </a:solidFill>
              </a:rPr>
              <a:t>two </a:t>
            </a:r>
            <a:r>
              <a:rPr lang="en-US" b="1" dirty="0" err="1">
                <a:solidFill>
                  <a:srgbClr val="689429"/>
                </a:solidFill>
              </a:rPr>
              <a:t>metres</a:t>
            </a:r>
            <a:r>
              <a:rPr lang="en-US" b="1" dirty="0">
                <a:solidFill>
                  <a:srgbClr val="689429"/>
                </a:solidFill>
              </a:rPr>
              <a:t> </a:t>
            </a:r>
            <a:r>
              <a:rPr lang="en-US" dirty="0">
                <a:solidFill>
                  <a:schemeClr val="dk1"/>
                </a:solidFill>
              </a:rPr>
              <a:t>apart from people that we do not live with.</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5452" y="4165531"/>
            <a:ext cx="3916151" cy="166001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364" y="2019059"/>
            <a:ext cx="3601973" cy="2126029"/>
          </a:xfrm>
          <a:prstGeom prst="rect">
            <a:avLst/>
          </a:prstGeom>
        </p:spPr>
      </p:pic>
      <p:grpSp>
        <p:nvGrpSpPr>
          <p:cNvPr id="13" name="Group 12"/>
          <p:cNvGrpSpPr/>
          <p:nvPr/>
        </p:nvGrpSpPr>
        <p:grpSpPr>
          <a:xfrm>
            <a:off x="894253" y="4092833"/>
            <a:ext cx="3540434" cy="485636"/>
            <a:chOff x="894253" y="4145087"/>
            <a:chExt cx="3540434" cy="485636"/>
          </a:xfrm>
        </p:grpSpPr>
        <p:sp>
          <p:nvSpPr>
            <p:cNvPr id="9" name="Right Arrow 8"/>
            <p:cNvSpPr/>
            <p:nvPr/>
          </p:nvSpPr>
          <p:spPr>
            <a:xfrm>
              <a:off x="2205655" y="4145088"/>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rot="10800000">
              <a:off x="894253" y="4145087"/>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967593" y="4274680"/>
              <a:ext cx="409516" cy="224392"/>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p:cNvGrpSpPr/>
          <p:nvPr/>
        </p:nvGrpSpPr>
        <p:grpSpPr>
          <a:xfrm>
            <a:off x="4991169" y="3725499"/>
            <a:ext cx="3540434" cy="485636"/>
            <a:chOff x="894253" y="4145087"/>
            <a:chExt cx="3540434" cy="485636"/>
          </a:xfrm>
        </p:grpSpPr>
        <p:sp>
          <p:nvSpPr>
            <p:cNvPr id="16" name="Right Arrow 15"/>
            <p:cNvSpPr/>
            <p:nvPr/>
          </p:nvSpPr>
          <p:spPr>
            <a:xfrm>
              <a:off x="2205655" y="4145088"/>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10800000">
              <a:off x="894253" y="4145087"/>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967593" y="4274680"/>
              <a:ext cx="409516" cy="224392"/>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0731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00668" y="610584"/>
            <a:ext cx="8954110" cy="994306"/>
          </a:xfrm>
        </p:spPr>
        <p:txBody>
          <a:bodyPr/>
          <a:lstStyle/>
          <a:p>
            <a:pPr algn="ctr"/>
            <a:r>
              <a:rPr lang="en-GB" sz="3600" dirty="0">
                <a:solidFill>
                  <a:srgbClr val="689429"/>
                </a:solidFill>
              </a:rPr>
              <a:t>Socially Distancing</a:t>
            </a:r>
            <a:endParaRPr lang="en-GB" sz="3600" dirty="0">
              <a:solidFill>
                <a:srgbClr val="689429"/>
              </a:solidFill>
              <a:latin typeface="+mn-lt"/>
            </a:endParaRPr>
          </a:p>
        </p:txBody>
      </p:sp>
      <p:sp>
        <p:nvSpPr>
          <p:cNvPr id="6" name="Oval 5"/>
          <p:cNvSpPr/>
          <p:nvPr/>
        </p:nvSpPr>
        <p:spPr>
          <a:xfrm>
            <a:off x="3162623" y="3236960"/>
            <a:ext cx="2843867" cy="2814308"/>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This is because the virus can’t spread across this distance even if an infected person coughs or sneezes.</a:t>
            </a:r>
          </a:p>
        </p:txBody>
      </p:sp>
      <p:sp>
        <p:nvSpPr>
          <p:cNvPr id="3" name="TextBox 2"/>
          <p:cNvSpPr txBox="1"/>
          <p:nvPr/>
        </p:nvSpPr>
        <p:spPr>
          <a:xfrm>
            <a:off x="657195" y="1489425"/>
            <a:ext cx="7739543" cy="590931"/>
          </a:xfrm>
          <a:prstGeom prst="rect">
            <a:avLst/>
          </a:prstGeom>
          <a:noFill/>
        </p:spPr>
        <p:txBody>
          <a:bodyPr wrap="square" rtlCol="0">
            <a:spAutoFit/>
          </a:bodyPr>
          <a:lstStyle/>
          <a:p>
            <a:pPr>
              <a:lnSpc>
                <a:spcPct val="90000"/>
              </a:lnSpc>
              <a:spcBef>
                <a:spcPts val="1000"/>
              </a:spcBef>
              <a:buClr>
                <a:schemeClr val="dk1"/>
              </a:buClr>
              <a:buSzPts val="1100"/>
            </a:pPr>
            <a:r>
              <a:rPr lang="en-US" dirty="0">
                <a:solidFill>
                  <a:schemeClr val="dk1"/>
                </a:solidFill>
              </a:rPr>
              <a:t>Keeping at least two </a:t>
            </a:r>
            <a:r>
              <a:rPr lang="en-US" dirty="0" err="1">
                <a:solidFill>
                  <a:schemeClr val="dk1"/>
                </a:solidFill>
              </a:rPr>
              <a:t>metres</a:t>
            </a:r>
            <a:r>
              <a:rPr lang="en-US" dirty="0">
                <a:solidFill>
                  <a:schemeClr val="dk1"/>
                </a:solidFill>
              </a:rPr>
              <a:t> away from people we do not live with will help to stop COVID-19 from spreading.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043944" y="2379007"/>
            <a:ext cx="1344406" cy="392971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00202" y="2376830"/>
            <a:ext cx="1149906" cy="3724095"/>
          </a:xfrm>
          <a:prstGeom prst="rect">
            <a:avLst/>
          </a:prstGeom>
        </p:spPr>
      </p:pic>
      <p:grpSp>
        <p:nvGrpSpPr>
          <p:cNvPr id="9" name="Group 8"/>
          <p:cNvGrpSpPr/>
          <p:nvPr/>
        </p:nvGrpSpPr>
        <p:grpSpPr>
          <a:xfrm>
            <a:off x="2322629" y="2621732"/>
            <a:ext cx="4503771" cy="485636"/>
            <a:chOff x="894253" y="4145087"/>
            <a:chExt cx="3540434" cy="485636"/>
          </a:xfrm>
        </p:grpSpPr>
        <p:sp>
          <p:nvSpPr>
            <p:cNvPr id="10" name="Right Arrow 9"/>
            <p:cNvSpPr/>
            <p:nvPr/>
          </p:nvSpPr>
          <p:spPr>
            <a:xfrm>
              <a:off x="2205655" y="4145088"/>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rot="10800000">
              <a:off x="894253" y="4145087"/>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967593" y="4274680"/>
              <a:ext cx="409516" cy="224392"/>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4867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232</TotalTime>
  <Words>550</Words>
  <Application>Microsoft Office PowerPoint</Application>
  <PresentationFormat>On-screen Show (4:3)</PresentationFormat>
  <Paragraphs>41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Twinkl</vt:lpstr>
      <vt:lpstr>Office Theme</vt:lpstr>
      <vt:lpstr>PowerPoint Presentation</vt:lpstr>
      <vt:lpstr>What Is COVID-19? </vt:lpstr>
      <vt:lpstr>How Does COVID-19 Spread?</vt:lpstr>
      <vt:lpstr>How Does COVID-19 Make People Feel?</vt:lpstr>
      <vt:lpstr>How Can We Stop the Virus From Spreading?</vt:lpstr>
      <vt:lpstr>Washing Our Hands</vt:lpstr>
      <vt:lpstr>Feeling Ill</vt:lpstr>
      <vt:lpstr>Socially Distancing</vt:lpstr>
      <vt:lpstr>Socially Distancing</vt:lpstr>
      <vt:lpstr>Socially Distancing</vt:lpstr>
      <vt:lpstr>Socially Distancing Fun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Carly Rogers</dc:creator>
  <cp:lastModifiedBy>J MCAULEY</cp:lastModifiedBy>
  <cp:revision>24</cp:revision>
  <dcterms:created xsi:type="dcterms:W3CDTF">2020-05-14T07:51:10Z</dcterms:created>
  <dcterms:modified xsi:type="dcterms:W3CDTF">2020-06-08T09:53:31Z</dcterms:modified>
</cp:coreProperties>
</file>