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67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Twinkl" panose="020B0604020202020204" charset="0"/>
      <p:regular r:id="rId15"/>
      <p:bold r:id="rId16"/>
    </p:embeddedFont>
    <p:embeddedFont>
      <p:font typeface="Twinkl SemiBold" charset="0"/>
      <p:bold r:id="rId1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pos="5420">
          <p15:clr>
            <a:srgbClr val="A4A3A4"/>
          </p15:clr>
        </p15:guide>
        <p15:guide id="5" orient="horz" pos="346">
          <p15:clr>
            <a:srgbClr val="A4A3A4"/>
          </p15:clr>
        </p15:guide>
        <p15:guide id="6" pos="476">
          <p15:clr>
            <a:srgbClr val="A4A3A4"/>
          </p15:clr>
        </p15:guide>
        <p15:guide id="7" orient="horz" pos="482">
          <p15:clr>
            <a:srgbClr val="A4A3A4"/>
          </p15:clr>
        </p15:guide>
        <p15:guide id="8" orient="horz" pos="3226">
          <p15:clr>
            <a:srgbClr val="A4A3A4"/>
          </p15:clr>
        </p15:guide>
        <p15:guide id="9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50" y="66"/>
      </p:cViewPr>
      <p:guideLst>
        <p:guide orient="horz" pos="2137"/>
        <p:guide pos="2880"/>
        <p:guide pos="340"/>
        <p:guide pos="5420"/>
        <p:guide orient="horz" pos="346"/>
        <p:guide pos="476"/>
        <p:guide orient="horz" pos="482"/>
        <p:guide orient="horz" pos="322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B3DC1B-CCA6-4591-955E-2BC010275219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BA9711-F143-4B8C-A6C5-0101D9B7C2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F41502-8FE5-4260-8F1C-947F8FDB561D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7B6E1E-5F5E-401C-81ED-A4396C2873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48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758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01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Twinkl" pitchFamily="50" charset="0"/>
              </a:rPr>
              <a:t>What Is Onomatopoeia?</a:t>
            </a:r>
            <a:endParaRPr lang="en-GB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50888" y="1260475"/>
            <a:ext cx="7632700" cy="113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indent="0" algn="ctr">
              <a:buNone/>
            </a:pPr>
            <a:r>
              <a:rPr lang="en-GB" sz="2000" dirty="0">
                <a:latin typeface="Twinkl" pitchFamily="50" charset="0"/>
              </a:rPr>
              <a:t>Onomatopoeia is a word that sounds like the thing or action</a:t>
            </a:r>
          </a:p>
          <a:p>
            <a:pPr marL="0" indent="0" algn="ctr">
              <a:buNone/>
            </a:pPr>
            <a:r>
              <a:rPr lang="en-GB" sz="2000" dirty="0">
                <a:latin typeface="Twinkl" pitchFamily="50" charset="0"/>
              </a:rPr>
              <a:t>it is describing.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51627" y="2312539"/>
            <a:ext cx="3071004" cy="4010624"/>
            <a:chOff x="1151627" y="2312539"/>
            <a:chExt cx="3071004" cy="40106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627" y="3252159"/>
              <a:ext cx="3071004" cy="3071004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748125" y="2312539"/>
              <a:ext cx="187800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b="1" dirty="0">
                  <a:solidFill>
                    <a:schemeClr val="accent6">
                      <a:lumMod val="75000"/>
                    </a:schemeClr>
                  </a:solidFill>
                  <a:latin typeface="Twinkl" pitchFamily="50" charset="0"/>
                </a:rPr>
                <a:t>Woof!</a:t>
              </a:r>
              <a:endParaRPr lang="en-GB" sz="4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25377" y="2312539"/>
            <a:ext cx="2335027" cy="3959605"/>
            <a:chOff x="5325377" y="2312539"/>
            <a:chExt cx="2335027" cy="3959605"/>
          </a:xfrm>
        </p:grpSpPr>
        <p:grpSp>
          <p:nvGrpSpPr>
            <p:cNvPr id="19" name="Group 18"/>
            <p:cNvGrpSpPr/>
            <p:nvPr/>
          </p:nvGrpSpPr>
          <p:grpSpPr>
            <a:xfrm>
              <a:off x="5512160" y="3326711"/>
              <a:ext cx="1961460" cy="2945433"/>
              <a:chOff x="5512161" y="3326711"/>
              <a:chExt cx="1961460" cy="2945433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8876" y="5555647"/>
                <a:ext cx="1708030" cy="71649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2161" y="3326711"/>
                <a:ext cx="1961460" cy="2587184"/>
              </a:xfrm>
              <a:prstGeom prst="rect">
                <a:avLst/>
              </a:prstGeom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5325377" y="2312539"/>
              <a:ext cx="233502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4400" b="1" dirty="0">
                  <a:solidFill>
                    <a:schemeClr val="accent6">
                      <a:lumMod val="75000"/>
                    </a:schemeClr>
                  </a:solidFill>
                  <a:latin typeface="Twinkl" pitchFamily="50" charset="0"/>
                </a:rPr>
                <a:t>Splash!</a:t>
              </a:r>
              <a:endParaRPr lang="en-GB" sz="4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426"/>
            <a:ext cx="8220075" cy="1875586"/>
          </a:xfrm>
        </p:spPr>
        <p:txBody>
          <a:bodyPr/>
          <a:lstStyle/>
          <a:p>
            <a:pPr algn="ctr" eaLnBrk="1" hangingPunct="1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Twinkl" pitchFamily="50" charset="0"/>
              </a:rPr>
              <a:t>Can you think of any words that sound like the sound a firework would make?</a:t>
            </a:r>
            <a:endParaRPr lang="en-GB" altLang="en-US" sz="3600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851" y="5290480"/>
            <a:ext cx="8064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Did you think of any others? Create your own list.</a:t>
            </a:r>
          </a:p>
        </p:txBody>
      </p:sp>
      <p:sp>
        <p:nvSpPr>
          <p:cNvPr id="9" name="Rectangle 8"/>
          <p:cNvSpPr/>
          <p:nvPr/>
        </p:nvSpPr>
        <p:spPr>
          <a:xfrm rot="20862721">
            <a:off x="1540705" y="2999519"/>
            <a:ext cx="3693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  <a:latin typeface="Twinkl" pitchFamily="50" charset="0"/>
              </a:rPr>
              <a:t>whoosh</a:t>
            </a:r>
            <a:endParaRPr lang="en-GB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610581">
            <a:off x="5268050" y="3835121"/>
            <a:ext cx="2545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accent6">
                    <a:lumMod val="75000"/>
                  </a:schemeClr>
                </a:solidFill>
                <a:latin typeface="Twinkl" pitchFamily="50" charset="0"/>
              </a:rPr>
              <a:t>bang</a:t>
            </a:r>
            <a:endParaRPr lang="en-GB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48" y="4421818"/>
            <a:ext cx="2398571" cy="15468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748" y="2197642"/>
            <a:ext cx="2398571" cy="15468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32" y="1756556"/>
            <a:ext cx="2398571" cy="154680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3" y="4451614"/>
            <a:ext cx="2398571" cy="15468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6" y="2182700"/>
            <a:ext cx="2398571" cy="154680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103795" y="2086838"/>
            <a:ext cx="1768415" cy="1768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673" y="5451565"/>
            <a:ext cx="1465628" cy="13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055796" y="2617102"/>
            <a:ext cx="19042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Twinkl" pitchFamily="50" charset="0"/>
              </a:rPr>
              <a:t>crackle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147702" y="4305477"/>
            <a:ext cx="1768415" cy="1768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261884" y="4774763"/>
            <a:ext cx="18562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500" b="1" dirty="0">
                <a:solidFill>
                  <a:schemeClr val="bg1"/>
                </a:solidFill>
                <a:latin typeface="Twinkl" pitchFamily="50" charset="0"/>
              </a:rPr>
              <a:t>zoom</a:t>
            </a:r>
            <a:endParaRPr lang="en-GB" sz="4500" b="1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692210" y="1617512"/>
            <a:ext cx="1768415" cy="1768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762898" y="2116999"/>
            <a:ext cx="16270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Twinkl" pitchFamily="50" charset="0"/>
              </a:rPr>
              <a:t>boom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271790" y="2086838"/>
            <a:ext cx="1768415" cy="1768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6624056" y="2503835"/>
            <a:ext cx="1204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Twinkl" pitchFamily="50" charset="0"/>
              </a:rPr>
              <a:t>fizz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93744" y="4305477"/>
            <a:ext cx="1768415" cy="1768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553693" y="4636263"/>
            <a:ext cx="1345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Twinkl" pitchFamily="50" charset="0"/>
              </a:rPr>
              <a:t>pop</a:t>
            </a:r>
            <a:endParaRPr lang="en-GB" sz="5400" b="1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32" y="3711388"/>
            <a:ext cx="2398571" cy="1546805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3692210" y="3600584"/>
            <a:ext cx="1768415" cy="17684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>
            <a:off x="3683029" y="4037097"/>
            <a:ext cx="17684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Twinkl" pitchFamily="50" charset="0"/>
              </a:rPr>
              <a:t>crash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2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sz="3600" dirty="0">
                <a:solidFill>
                  <a:schemeClr val="accent6">
                    <a:lumMod val="75000"/>
                  </a:schemeClr>
                </a:solidFill>
                <a:latin typeface="Twinkl" pitchFamily="50" charset="0"/>
              </a:rPr>
              <a:t>Some Other Ideas</a:t>
            </a:r>
            <a:endParaRPr lang="en-GB" alt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/>
      <p:bldP spid="31" grpId="0"/>
      <p:bldP spid="35" grpId="0"/>
      <p:bldP spid="38" grpId="0"/>
      <p:bldP spid="48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860065"/>
            <a:ext cx="8220075" cy="993775"/>
          </a:xfrm>
        </p:spPr>
        <p:txBody>
          <a:bodyPr/>
          <a:lstStyle/>
          <a:p>
            <a:pPr algn="ctr" eaLnBrk="1" hangingPunct="1">
              <a:tabLst>
                <a:tab pos="2419350" algn="l"/>
              </a:tabLst>
            </a:pPr>
            <a:r>
              <a:rPr lang="en-GB" sz="3600" dirty="0">
                <a:solidFill>
                  <a:srgbClr val="862A7B"/>
                </a:solidFill>
                <a:latin typeface="Twinkl" pitchFamily="50" charset="0"/>
              </a:rPr>
              <a:t>Can you use these words to create your own onomatopoeia firework poem?</a:t>
            </a:r>
            <a:endParaRPr lang="en-GB" alt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545845" y="2605026"/>
            <a:ext cx="805231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rgbClr val="862A7B"/>
                </a:solidFill>
                <a:latin typeface="Twinkl" pitchFamily="50" charset="0"/>
              </a:rPr>
              <a:t>Whoosh, zoom, bang! Whoosh, zoom, bang! </a:t>
            </a:r>
          </a:p>
          <a:p>
            <a:pPr marL="0" indent="0" algn="ctr">
              <a:buNone/>
            </a:pPr>
            <a:r>
              <a:rPr lang="en-GB" sz="2400" dirty="0">
                <a:latin typeface="Twinkl" pitchFamily="50" charset="0"/>
              </a:rPr>
              <a:t>I hear the noisy fireworks in the sky.</a:t>
            </a:r>
          </a:p>
          <a:p>
            <a:pPr marL="0" indent="0" algn="ctr">
              <a:buNone/>
            </a:pPr>
            <a:endParaRPr lang="en-GB" sz="2400" dirty="0">
              <a:latin typeface="Twinkl" pitchFamily="50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rgbClr val="862A7B"/>
                </a:solidFill>
                <a:latin typeface="Twinkl" pitchFamily="50" charset="0"/>
              </a:rPr>
              <a:t>Crackle, sizzle, spit! Crackle, sizzle, spit!</a:t>
            </a:r>
          </a:p>
          <a:p>
            <a:pPr marL="0" indent="0" algn="ctr">
              <a:buNone/>
            </a:pPr>
            <a:r>
              <a:rPr lang="en-GB" sz="2400" dirty="0">
                <a:latin typeface="Twinkl" pitchFamily="50" charset="0"/>
              </a:rPr>
              <a:t>The glowing bonfire rages fiercely.</a:t>
            </a:r>
          </a:p>
          <a:p>
            <a:pPr marL="0" indent="0" algn="ctr">
              <a:buNone/>
            </a:pPr>
            <a:endParaRPr lang="en-GB" sz="2400" dirty="0">
              <a:latin typeface="Twinkl" pitchFamily="50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rgbClr val="862A7B"/>
                </a:solidFill>
                <a:latin typeface="Twinkl" pitchFamily="50" charset="0"/>
              </a:rPr>
              <a:t>Fizz, whizz, buzz! Fizz, whizz, buzz! </a:t>
            </a:r>
          </a:p>
          <a:p>
            <a:pPr marL="0" indent="0" algn="ctr">
              <a:buNone/>
            </a:pPr>
            <a:r>
              <a:rPr lang="en-GB" sz="2400" dirty="0">
                <a:latin typeface="Twinkl" pitchFamily="50" charset="0"/>
              </a:rPr>
              <a:t>Colourful Catherine wheels turn round and round. </a:t>
            </a:r>
          </a:p>
          <a:p>
            <a:pPr marL="0" indent="0" algn="ctr">
              <a:buNone/>
            </a:pPr>
            <a:endParaRPr lang="en-GB" sz="2000" dirty="0">
              <a:latin typeface="Twinkl" pitchFamily="50" charset="0"/>
            </a:endParaRPr>
          </a:p>
          <a:p>
            <a:pPr marL="0" indent="0" algn="ctr">
              <a:buNone/>
            </a:pPr>
            <a:endParaRPr lang="en-GB" sz="2000" dirty="0">
              <a:latin typeface="Twinkl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1" r="86509"/>
          <a:stretch/>
        </p:blipFill>
        <p:spPr>
          <a:xfrm rot="679302">
            <a:off x="509125" y="4875254"/>
            <a:ext cx="631071" cy="1560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6" t="25489"/>
          <a:stretch/>
        </p:blipFill>
        <p:spPr>
          <a:xfrm rot="20900328">
            <a:off x="8053566" y="4946655"/>
            <a:ext cx="583556" cy="1491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2" y="2678882"/>
            <a:ext cx="8220075" cy="99377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winkl" pitchFamily="50" charset="0"/>
              </a:rPr>
              <a:t>Can you have a go at writing your own onomatopoeia poem?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98" y="3812875"/>
            <a:ext cx="2066020" cy="24757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483078"/>
            <a:ext cx="3013621" cy="1943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5540" y="483077"/>
            <a:ext cx="3013621" cy="1943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450</TotalTime>
  <Words>146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Twinkl SemiBold</vt:lpstr>
      <vt:lpstr>Twinkl</vt:lpstr>
      <vt:lpstr>Calibri</vt:lpstr>
      <vt:lpstr>Arial</vt:lpstr>
      <vt:lpstr>Office Theme</vt:lpstr>
      <vt:lpstr>PowerPoint Presentation</vt:lpstr>
      <vt:lpstr>What Is Onomatopoeia?</vt:lpstr>
      <vt:lpstr>Can you think of any words that sound like the sound a firework would make?</vt:lpstr>
      <vt:lpstr>Some Other Ideas</vt:lpstr>
      <vt:lpstr>Can you use these words to create your own onomatopoeia firework poem?</vt:lpstr>
      <vt:lpstr>Can you have a go at writing your own onomatopoeia poem?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Timothy O'Sullivan</cp:lastModifiedBy>
  <cp:revision>42</cp:revision>
  <dcterms:created xsi:type="dcterms:W3CDTF">2017-10-06T08:29:47Z</dcterms:created>
  <dcterms:modified xsi:type="dcterms:W3CDTF">2020-06-07T08:42:54Z</dcterms:modified>
</cp:coreProperties>
</file>